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10672" r:id="rId2"/>
    <p:sldId id="10673" r:id="rId3"/>
    <p:sldId id="10674" r:id="rId4"/>
    <p:sldId id="10675" r:id="rId5"/>
    <p:sldId id="10676" r:id="rId6"/>
    <p:sldId id="10677" r:id="rId7"/>
    <p:sldId id="10678" r:id="rId8"/>
    <p:sldId id="10679" r:id="rId9"/>
    <p:sldId id="10683" r:id="rId10"/>
    <p:sldId id="10682" r:id="rId11"/>
    <p:sldId id="10670" r:id="rId12"/>
    <p:sldId id="106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F3C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89"/>
    <p:restoredTop sz="97030"/>
  </p:normalViewPr>
  <p:slideViewPr>
    <p:cSldViewPr snapToGrid="0" snapToObjects="1">
      <p:cViewPr varScale="1">
        <p:scale>
          <a:sx n="124" d="100"/>
          <a:sy n="124" d="100"/>
        </p:scale>
        <p:origin x="1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F35BC-6D31-B745-ABB8-4924DB261000}" type="datetimeFigureOut">
              <a:rPr lang="en-GB" smtClean="0"/>
              <a:t>03/11/2022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813D8-C426-D84E-AA9D-1BB393468F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01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843F8-8062-6E4D-8D9C-F23959E54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3EA7A-4FE5-1D46-BA17-42DCBCCC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928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BEDE4AB-BA22-FD41-A69E-2FE81D46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4CAB92D-DEC7-CB4E-B78F-79A870C3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8036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C1654-9E55-E340-9034-8D259F8AB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BED2D-DE58-F149-98D1-AA8E35132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27EC5-EFAB-F242-BC3E-6A1C61279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9A3F8-F46B-8C46-9782-F6DA0985D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4557-D870-FC47-B595-7651A82B2CD7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EF024-D2E7-2F45-A092-CB4C42CB3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9E549-4C9F-1E46-B80A-49DBA03E4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D242-5D05-AA48-BB9D-2DDD8BA4D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8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6F2C9C-A00F-5D42-B8FD-50EEF2F79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0242D-6273-B84A-A228-20695CCDF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 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E07F8C23-4C6C-B74D-B051-7703C58B53D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383" y="6413609"/>
            <a:ext cx="1835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52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7030A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SzPct val="108000"/>
        <a:buFont typeface="Arial" panose="020B0604020202020204" pitchFamily="34" charset="0"/>
        <a:buChar char="•"/>
        <a:defRPr sz="2800" kern="1200">
          <a:solidFill>
            <a:srgbClr val="7030A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30A0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30A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29171818/" TargetMode="External"/><Relationship Id="rId3" Type="http://schemas.openxmlformats.org/officeDocument/2006/relationships/hyperlink" Target="https://pubmed.ncbi.nlm.nih.gov/28460892/" TargetMode="External"/><Relationship Id="rId7" Type="http://schemas.openxmlformats.org/officeDocument/2006/relationships/hyperlink" Target="https://pubmed.ncbi.nlm.nih.gov/29800211/" TargetMode="External"/><Relationship Id="rId2" Type="http://schemas.openxmlformats.org/officeDocument/2006/relationships/hyperlink" Target="https://pubmed.ncbi.nlm.nih.gov/2917182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34743579/" TargetMode="External"/><Relationship Id="rId5" Type="http://schemas.openxmlformats.org/officeDocument/2006/relationships/hyperlink" Target="https://pubmed.ncbi.nlm.nih.gov/34171973/" TargetMode="External"/><Relationship Id="rId10" Type="http://schemas.openxmlformats.org/officeDocument/2006/relationships/hyperlink" Target="https://pubmed.ncbi.nlm.nih.gov/32913018/" TargetMode="External"/><Relationship Id="rId4" Type="http://schemas.openxmlformats.org/officeDocument/2006/relationships/hyperlink" Target="https://www.ncbi.nlm.nih.gov/pubmed/30360965" TargetMode="External"/><Relationship Id="rId9" Type="http://schemas.openxmlformats.org/officeDocument/2006/relationships/hyperlink" Target="https://www.ncbi.nlm.nih.gov/pubmed/31427046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33740902/" TargetMode="External"/><Relationship Id="rId13" Type="http://schemas.openxmlformats.org/officeDocument/2006/relationships/hyperlink" Target="https://pubmed.ncbi.nlm.nih.gov/34906111/" TargetMode="External"/><Relationship Id="rId3" Type="http://schemas.openxmlformats.org/officeDocument/2006/relationships/hyperlink" Target="https://www.ncbi.nlm.nih.gov/pubmed/30446596" TargetMode="External"/><Relationship Id="rId7" Type="http://schemas.openxmlformats.org/officeDocument/2006/relationships/hyperlink" Target="https://pubmed.ncbi.nlm.nih.gov/32209650/" TargetMode="External"/><Relationship Id="rId12" Type="http://schemas.openxmlformats.org/officeDocument/2006/relationships/hyperlink" Target="https://www.ema.europa.eu/en/medicines/human/EPAR/vydura" TargetMode="External"/><Relationship Id="rId2" Type="http://schemas.openxmlformats.org/officeDocument/2006/relationships/hyperlink" Target="https://www.ncbi.nlm.nih.gov/pubmed/2981314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32075406/" TargetMode="External"/><Relationship Id="rId11" Type="http://schemas.openxmlformats.org/officeDocument/2006/relationships/hyperlink" Target="https://pubmed.ncbi.nlm.nih.gov/31311674/" TargetMode="External"/><Relationship Id="rId5" Type="http://schemas.openxmlformats.org/officeDocument/2006/relationships/hyperlink" Target="https://www.ncbi.nlm.nih.gov/pubmed/31291515" TargetMode="External"/><Relationship Id="rId10" Type="http://schemas.openxmlformats.org/officeDocument/2006/relationships/hyperlink" Target="https://pubmed.ncbi.nlm.nih.gov/33338437/" TargetMode="External"/><Relationship Id="rId4" Type="http://schemas.openxmlformats.org/officeDocument/2006/relationships/hyperlink" Target="https://pubmed.ncbi.nlm.nih.gov/32949542/" TargetMode="External"/><Relationship Id="rId9" Type="http://schemas.openxmlformats.org/officeDocument/2006/relationships/hyperlink" Target="https://jamanetwork.com/journals/jama/article-abstract/2781053" TargetMode="External"/><Relationship Id="rId14" Type="http://schemas.openxmlformats.org/officeDocument/2006/relationships/hyperlink" Target="https://www.cgrpforum.org/how-are-patients-responding-to-cgrp-monoclonal-antibodies-in-kuwai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FEA988-F2B5-1F41-A003-161AA3AA1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69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54D1F65-C4CE-F14F-93BF-4E50484C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32"/>
            <a:ext cx="12192000" cy="685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18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4CAB4-CE44-0547-8918-54868A83B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548"/>
            <a:ext cx="10515600" cy="610235"/>
          </a:xfrm>
        </p:spPr>
        <p:txBody>
          <a:bodyPr/>
          <a:lstStyle/>
          <a:p>
            <a:r>
              <a:rPr lang="en-US" dirty="0"/>
              <a:t>References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2A1B5-CC40-6141-8948-97B704C17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25" y="957472"/>
            <a:ext cx="11205749" cy="5310114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sz="1200" b="1" dirty="0"/>
              <a:t>Epidemiology 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Atif M, Hussain S, Sarwar M, Saqib A. A review indicating the migraine headache as a prevalent neurological disorder: Still under-estimated, under-recognized, under-diagnosed and under-treated. </a:t>
            </a:r>
            <a:r>
              <a:rPr kumimoji="0" lang="en-US" sz="12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Journal of Pharmacy Practice and Community Medicine 2017; 3(1): 03-11.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/>
            </a:pPr>
            <a:r>
              <a:rPr lang="en-GB" sz="1200" dirty="0">
                <a:effectLst/>
                <a:ea typeface="Times New Roman" panose="02020603050405020304" pitchFamily="18" charset="0"/>
              </a:rPr>
              <a:t>El-</a:t>
            </a:r>
            <a:r>
              <a:rPr lang="en-GB" sz="1200" dirty="0" err="1">
                <a:effectLst/>
                <a:ea typeface="Times New Roman" panose="02020603050405020304" pitchFamily="18" charset="0"/>
              </a:rPr>
              <a:t>Sherbiny</a:t>
            </a:r>
            <a:r>
              <a:rPr lang="en-GB" sz="1200" dirty="0">
                <a:effectLst/>
                <a:ea typeface="Times New Roman" panose="02020603050405020304" pitchFamily="18" charset="0"/>
              </a:rPr>
              <a:t> NA, Masoud M, </a:t>
            </a:r>
            <a:r>
              <a:rPr lang="en-GB" sz="1200" dirty="0" err="1">
                <a:effectLst/>
                <a:ea typeface="Times New Roman" panose="02020603050405020304" pitchFamily="18" charset="0"/>
              </a:rPr>
              <a:t>Shalaby</a:t>
            </a:r>
            <a:r>
              <a:rPr lang="en-GB" sz="1200" dirty="0">
                <a:effectLst/>
                <a:ea typeface="Times New Roman" panose="02020603050405020304" pitchFamily="18" charset="0"/>
              </a:rPr>
              <a:t> NM et al. Prevalence of primary headache disorders in Fayoum Governorate, Egypt.  The Journal of Headache and Pain 2015; 16: 85. </a:t>
            </a:r>
          </a:p>
          <a:p>
            <a:pPr marL="0" indent="0">
              <a:spcBef>
                <a:spcPts val="300"/>
              </a:spcBef>
              <a:buSzPct val="90000"/>
              <a:buNone/>
            </a:pPr>
            <a:endParaRPr lang="en-GB" sz="1200" b="1" dirty="0"/>
          </a:p>
          <a:p>
            <a:pPr marL="0" indent="0">
              <a:spcBef>
                <a:spcPts val="300"/>
              </a:spcBef>
              <a:buSzPct val="90000"/>
              <a:buNone/>
            </a:pPr>
            <a:r>
              <a:rPr lang="en-US" sz="1200" b="1" dirty="0"/>
              <a:t>Erenumab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3"/>
            </a:pPr>
            <a:r>
              <a:rPr lang="en-US" sz="1200" dirty="0" err="1"/>
              <a:t>Goadsby</a:t>
            </a:r>
            <a:r>
              <a:rPr lang="en-US" sz="1200" dirty="0"/>
              <a:t> PJ, Reuter U, Hallström Y et al. </a:t>
            </a:r>
            <a:r>
              <a:rPr lang="en-US" sz="1200" dirty="0">
                <a:hlinkClick r:id="rId2"/>
              </a:rPr>
              <a:t>A controlled trial of erenumab in episodic migraine</a:t>
            </a:r>
            <a:r>
              <a:rPr lang="en-US" sz="1200" dirty="0"/>
              <a:t>. N Engl J Med. 2017 Nov 30;377(22):2123-2132.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3"/>
            </a:pPr>
            <a:r>
              <a:rPr lang="en-US" sz="1200" dirty="0"/>
              <a:t>Tepper S, Ashina M, Reuter U et al. </a:t>
            </a:r>
            <a:r>
              <a:rPr lang="en-US" sz="1200" dirty="0">
                <a:hlinkClick r:id="rId3"/>
              </a:rPr>
              <a:t>Safety and efficacy of erenumab for preventive treatment of chronic migraine: a randomised, double-blind, placebo-controlled phase 2 trial</a:t>
            </a:r>
            <a:r>
              <a:rPr lang="en-US" sz="1200" dirty="0"/>
              <a:t>. Lancet Neurol. 2017 Jun;16(6):425-434. 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3"/>
            </a:pPr>
            <a:r>
              <a:rPr lang="en-GB" sz="1200" dirty="0"/>
              <a:t>Reuter U, Goadsby PJ, Lanteri-Minet M et al. </a:t>
            </a:r>
            <a:r>
              <a:rPr lang="en-GB" sz="1200" dirty="0">
                <a:hlinkClick r:id="rId4"/>
              </a:rPr>
              <a:t>Efficacy and tolerability of erenumab in patients with episodic migraine in whom two-to-four previous preventive treatments were unsuccessful: a randomised, double-blind, placebo-controlled, phase 3b study.</a:t>
            </a:r>
            <a:r>
              <a:rPr lang="en-GB" sz="1200" dirty="0"/>
              <a:t> Lancet. 2018 Nov 24;392(10161):2280-2287.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3"/>
            </a:pPr>
            <a:r>
              <a:rPr lang="en-GB" sz="1200" dirty="0"/>
              <a:t>Wang SJ, </a:t>
            </a:r>
            <a:r>
              <a:rPr lang="en-GB" sz="1200" dirty="0" err="1"/>
              <a:t>Roxas</a:t>
            </a:r>
            <a:r>
              <a:rPr lang="en-GB" sz="1200" dirty="0"/>
              <a:t> AA Jr, Saravia B et al. </a:t>
            </a:r>
            <a:r>
              <a:rPr lang="en-GB" sz="1200" dirty="0">
                <a:hlinkClick r:id="rId5"/>
              </a:rPr>
              <a:t>Randomised, controlled trial of erenumab for the prevention of episodic </a:t>
            </a:r>
            <a:r>
              <a:rPr lang="en-GB" sz="1200" b="1" dirty="0">
                <a:hlinkClick r:id="rId5"/>
              </a:rPr>
              <a:t>migraine</a:t>
            </a:r>
            <a:r>
              <a:rPr lang="en-GB" sz="1200" dirty="0">
                <a:hlinkClick r:id="rId5"/>
              </a:rPr>
              <a:t> in patients from Asia, the Middle East, and Latin America: The </a:t>
            </a:r>
            <a:r>
              <a:rPr lang="en-GB" sz="1200" b="1" dirty="0">
                <a:hlinkClick r:id="rId5"/>
              </a:rPr>
              <a:t>EMPOwER</a:t>
            </a:r>
            <a:r>
              <a:rPr lang="en-GB" sz="1200" dirty="0">
                <a:hlinkClick r:id="rId5"/>
              </a:rPr>
              <a:t> study.</a:t>
            </a:r>
            <a:r>
              <a:rPr lang="en-GB" sz="1200" dirty="0"/>
              <a:t> Cephalalgia. 2021 Nov;41(13):1285-1297.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3"/>
            </a:pPr>
            <a:r>
              <a:rPr lang="en-GB" sz="1200" dirty="0"/>
              <a:t>Reuter U, Ehrlich M, </a:t>
            </a:r>
            <a:r>
              <a:rPr lang="en-GB" sz="1200" dirty="0" err="1"/>
              <a:t>Gendolla</a:t>
            </a:r>
            <a:r>
              <a:rPr lang="en-GB" sz="1200" dirty="0"/>
              <a:t> A et al. </a:t>
            </a:r>
            <a:r>
              <a:rPr lang="en-GB" sz="1200" dirty="0">
                <a:hlinkClick r:id="rId6"/>
              </a:rPr>
              <a:t>Erenumab versus topiramate for the prevention of migraine – a randomised, double-blind, active-controlled phase 4 trial</a:t>
            </a:r>
            <a:r>
              <a:rPr lang="en-GB" sz="1200" dirty="0"/>
              <a:t>. Cephalalgia 2021 Nov 7. Online ahead of print.</a:t>
            </a:r>
            <a:endParaRPr lang="en-US" sz="1200" dirty="0"/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3"/>
            </a:pPr>
            <a:endParaRPr lang="en-US" sz="1200" b="1" dirty="0"/>
          </a:p>
          <a:p>
            <a:pPr marL="0" indent="0">
              <a:spcBef>
                <a:spcPts val="300"/>
              </a:spcBef>
              <a:buSzPct val="90000"/>
              <a:buNone/>
            </a:pPr>
            <a:r>
              <a:rPr lang="en-US" sz="1200" b="1" dirty="0" err="1"/>
              <a:t>Fremanezumab</a:t>
            </a:r>
            <a:endParaRPr lang="en-US" sz="1200" b="1" dirty="0"/>
          </a:p>
          <a:p>
            <a:pPr>
              <a:lnSpc>
                <a:spcPct val="100000"/>
              </a:lnSpc>
              <a:spcBef>
                <a:spcPts val="300"/>
              </a:spcBef>
              <a:buSzPct val="90000"/>
              <a:buFont typeface="+mj-lt"/>
              <a:buAutoNum type="arabicPeriod" startAt="8"/>
            </a:pPr>
            <a:r>
              <a:rPr lang="en-GB" sz="1200" dirty="0" err="1"/>
              <a:t>Dodick</a:t>
            </a:r>
            <a:r>
              <a:rPr lang="en-GB" sz="1200" dirty="0"/>
              <a:t> DW, Silberstein SD, Bigal ME, et al. </a:t>
            </a:r>
            <a:r>
              <a:rPr lang="en-GB" sz="1200" dirty="0">
                <a:hlinkClick r:id="rId7"/>
              </a:rPr>
              <a:t>Effect of fremanezumab compared with placebo for prevention of episodic migraine: a randomized clinical trial</a:t>
            </a:r>
            <a:r>
              <a:rPr lang="en-GB" sz="1200" dirty="0"/>
              <a:t>. JAMA 2018; 319:1999–2008.</a:t>
            </a:r>
          </a:p>
          <a:p>
            <a:pPr>
              <a:lnSpc>
                <a:spcPct val="100000"/>
              </a:lnSpc>
              <a:spcBef>
                <a:spcPts val="300"/>
              </a:spcBef>
              <a:buSzPct val="90000"/>
              <a:buFont typeface="+mj-lt"/>
              <a:buAutoNum type="arabicPeriod" startAt="8"/>
            </a:pPr>
            <a:r>
              <a:rPr lang="en-GB" sz="1200" dirty="0"/>
              <a:t>Silberstein SD, Dodick DW, Bigal ME, et al. </a:t>
            </a:r>
            <a:r>
              <a:rPr lang="en-GB" sz="1200" dirty="0">
                <a:hlinkClick r:id="rId8"/>
              </a:rPr>
              <a:t>Fremanezumab for the preventive treatment of chronic migraine.</a:t>
            </a:r>
            <a:r>
              <a:rPr lang="en-GB" sz="1200" dirty="0"/>
              <a:t> N Engl J Med 2017;377:2113–2122.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8"/>
            </a:pPr>
            <a:r>
              <a:rPr lang="en-GB" sz="1200" dirty="0"/>
              <a:t>Ferrari MD, Diener HC, Ning X et al. </a:t>
            </a:r>
            <a:r>
              <a:rPr lang="en-GB" sz="1200" dirty="0">
                <a:hlinkClick r:id="rId9"/>
              </a:rPr>
              <a:t>Fremanezumab versus placebo for migraine prevention in patients with documented failure to up to four migraine preventive medication classes (FOCUS): a randomised, double-blind, placebo-controlled, phase 3b trial.</a:t>
            </a:r>
            <a:r>
              <a:rPr lang="en-GB" sz="1200" dirty="0"/>
              <a:t> Lancet. 2019 Sep 21;394(10203):1030-1040.</a:t>
            </a:r>
            <a:r>
              <a:rPr lang="en-GB" sz="1200" b="1" dirty="0"/>
              <a:t> 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8"/>
            </a:pPr>
            <a:r>
              <a:rPr lang="en-GB" sz="1200" dirty="0" err="1"/>
              <a:t>Goadsby</a:t>
            </a:r>
            <a:r>
              <a:rPr lang="en-GB" sz="1200" dirty="0"/>
              <a:t> PJ, Silberstein SD, Yeung PP et al. </a:t>
            </a:r>
            <a:r>
              <a:rPr lang="en-GB" sz="1200" dirty="0">
                <a:hlinkClick r:id="rId10"/>
              </a:rPr>
              <a:t>Long-term safety, tolerability, and efficacy of fremanezumab in migraine: A randomized study</a:t>
            </a:r>
            <a:r>
              <a:rPr lang="en-GB" sz="1200" dirty="0"/>
              <a:t>. Neurology 2020 Nov 3;95(18):e2487-e2499.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79534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A4177-847E-B441-966A-6F75928C1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003"/>
            <a:ext cx="10515600" cy="610235"/>
          </a:xfrm>
        </p:spPr>
        <p:txBody>
          <a:bodyPr/>
          <a:lstStyle/>
          <a:p>
            <a:r>
              <a:rPr lang="en-US" dirty="0"/>
              <a:t>References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CB76B-1170-8D44-AF12-03BD11A2D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70" y="784022"/>
            <a:ext cx="11511618" cy="5584505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sz="1200" b="1" dirty="0"/>
              <a:t>Galcanezumab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12"/>
            </a:pPr>
            <a:r>
              <a:rPr lang="en-GB" sz="1200" dirty="0"/>
              <a:t>Stauffer VL, Dodick DW, Zhang Q et al.  </a:t>
            </a:r>
            <a:r>
              <a:rPr lang="en-GB" sz="1200" dirty="0">
                <a:hlinkClick r:id="rId2"/>
              </a:rPr>
              <a:t>Evaluation of Galcanezumab for the Prevention of Episodic Migraine: The EVOLVE-1 Randomized Clinical Trial.</a:t>
            </a:r>
            <a:r>
              <a:rPr lang="en-GB" sz="1200" dirty="0"/>
              <a:t> JAMA Neurol. 2018 Sep 1;75(9):1080-1088.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12"/>
            </a:pPr>
            <a:r>
              <a:rPr lang="en-GB" sz="1200" dirty="0" err="1"/>
              <a:t>Detke</a:t>
            </a:r>
            <a:r>
              <a:rPr lang="en-GB" sz="1200" dirty="0"/>
              <a:t> HC, Goadsby PJ, Wang S, Friedman DI et al. </a:t>
            </a:r>
            <a:r>
              <a:rPr lang="en-GB" sz="1200" dirty="0">
                <a:hlinkClick r:id="rId3"/>
              </a:rPr>
              <a:t>Galcanezumab in chronic migraine: The randomized, double-blind, placebo-controlled REGAIN study.</a:t>
            </a:r>
            <a:r>
              <a:rPr lang="en-GB" sz="1200" dirty="0"/>
              <a:t> Neurology. 2018 Dec 11;91(24):e2211-e222.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12"/>
            </a:pPr>
            <a:r>
              <a:rPr lang="en-GB" sz="1200" dirty="0" err="1"/>
              <a:t>Mulleners</a:t>
            </a:r>
            <a:r>
              <a:rPr lang="en-GB" sz="1200" dirty="0"/>
              <a:t> WM, Kim BK, Láinez MJA et al. </a:t>
            </a:r>
            <a:r>
              <a:rPr lang="en-GB" sz="1200" dirty="0">
                <a:hlinkClick r:id="rId4"/>
              </a:rPr>
              <a:t>Safety and efficacy of</a:t>
            </a:r>
            <a:r>
              <a:rPr lang="en-GB" sz="1200" b="1" dirty="0">
                <a:hlinkClick r:id="rId4"/>
              </a:rPr>
              <a:t> </a:t>
            </a:r>
            <a:r>
              <a:rPr lang="en-GB" sz="1200" dirty="0">
                <a:hlinkClick r:id="rId4"/>
              </a:rPr>
              <a:t>galcanezumab</a:t>
            </a:r>
            <a:r>
              <a:rPr lang="en-GB" sz="1200" b="1" dirty="0">
                <a:hlinkClick r:id="rId4"/>
              </a:rPr>
              <a:t> </a:t>
            </a:r>
            <a:r>
              <a:rPr lang="en-GB" sz="1200" dirty="0">
                <a:hlinkClick r:id="rId4"/>
              </a:rPr>
              <a:t>in patients for whom previous migraine preventive medication from two to four categories had failed (</a:t>
            </a:r>
            <a:r>
              <a:rPr lang="en-GB" sz="1200" b="1" dirty="0">
                <a:hlinkClick r:id="rId4"/>
              </a:rPr>
              <a:t>CONQUER</a:t>
            </a:r>
            <a:r>
              <a:rPr lang="en-GB" sz="1200" dirty="0">
                <a:hlinkClick r:id="rId4"/>
              </a:rPr>
              <a:t>): a multicentre, randomised, double-blind, placebo-controlled, phase 3b trial.</a:t>
            </a:r>
            <a:r>
              <a:rPr lang="en-GB" sz="1200" dirty="0"/>
              <a:t> Lancet Neurol. 2020 Oct;19(10):814-825. 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12"/>
            </a:pPr>
            <a:r>
              <a:rPr lang="en-GB" sz="1200" dirty="0" err="1"/>
              <a:t>Goadsby</a:t>
            </a:r>
            <a:r>
              <a:rPr lang="en-GB" sz="1200" dirty="0"/>
              <a:t> PJ, Dodick DW, Leone M et al. </a:t>
            </a:r>
            <a:r>
              <a:rPr lang="en-GB" sz="1200" dirty="0">
                <a:hlinkClick r:id="rId5"/>
              </a:rPr>
              <a:t>Trial of Galcanezumab in Prevention of Episodic Cluster Headache.</a:t>
            </a:r>
            <a:r>
              <a:rPr lang="en-GB" sz="1200" dirty="0"/>
              <a:t> N Engl J Med. 2019 Jul 11;381(2):132-141.</a:t>
            </a:r>
          </a:p>
          <a:p>
            <a:pPr marL="0" indent="0">
              <a:spcBef>
                <a:spcPts val="300"/>
              </a:spcBef>
              <a:buNone/>
            </a:pPr>
            <a:endParaRPr lang="en-US" sz="1200" b="1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b="1" dirty="0" err="1"/>
              <a:t>Eptinezumab</a:t>
            </a:r>
            <a:endParaRPr lang="en-US" sz="1200" b="1" dirty="0"/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16"/>
            </a:pPr>
            <a:r>
              <a:rPr lang="en-GB" sz="1200" dirty="0" err="1"/>
              <a:t>Ashina</a:t>
            </a:r>
            <a:r>
              <a:rPr lang="en-GB" sz="1200" dirty="0"/>
              <a:t> M, Saper J, Cady R et al. </a:t>
            </a:r>
            <a:r>
              <a:rPr lang="en-GB" sz="1200" dirty="0">
                <a:hlinkClick r:id="rId6"/>
              </a:rPr>
              <a:t>Eptinezumab in episodic migraine: A randomized, double-blind, placebo-controlled study (PROMISE-1)</a:t>
            </a:r>
            <a:r>
              <a:rPr lang="en-GB" sz="1200" dirty="0"/>
              <a:t>. Cephalalgia. 2020 Mar;40(3):241-254.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16"/>
            </a:pPr>
            <a:r>
              <a:rPr lang="en-GB" sz="1200" dirty="0"/>
              <a:t>Lipton RB, Goadsby PJ, Smith J et al. </a:t>
            </a:r>
            <a:r>
              <a:rPr lang="en-GB" sz="1200" dirty="0">
                <a:hlinkClick r:id="rId7"/>
              </a:rPr>
              <a:t>Efficacy and safety of eptinezumab in patients with chronic migraine: PROMISE-2</a:t>
            </a:r>
            <a:r>
              <a:rPr lang="en-GB" sz="1200" dirty="0"/>
              <a:t>. Neurology. 2020 Mar 31;94(13):e1365-e1377.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16"/>
            </a:pPr>
            <a:r>
              <a:rPr lang="en-GB" sz="1200" dirty="0"/>
              <a:t>Kudrow D, Cady RK, Allan B et al. </a:t>
            </a:r>
            <a:r>
              <a:rPr lang="en-GB" sz="1200" dirty="0">
                <a:hlinkClick r:id="rId8"/>
              </a:rPr>
              <a:t>Long-term safety and tolerability of eptinezumab in patients with chronic migraine: a 2-year, open-label, phase 3 trial.</a:t>
            </a:r>
            <a:r>
              <a:rPr lang="en-GB" sz="1200" dirty="0"/>
              <a:t> BMC Neurology 2021; 21: 126.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16"/>
            </a:pPr>
            <a:r>
              <a:rPr lang="en-GB" sz="1200" dirty="0"/>
              <a:t>Winner PK, McAllister P, Chakhava G et al. </a:t>
            </a:r>
            <a:r>
              <a:rPr lang="en-GB" sz="1200" dirty="0">
                <a:hlinkClick r:id="rId9"/>
              </a:rPr>
              <a:t>Effects of intravenous eptinezumab vs placebo on headache pain and most bothersome symptom when initiated during a migraine attack</a:t>
            </a:r>
            <a:r>
              <a:rPr lang="en-GB" sz="1200" dirty="0"/>
              <a:t>. JAMA 2021; 325 (23): 2348-2356.</a:t>
            </a:r>
          </a:p>
          <a:p>
            <a:pPr>
              <a:spcBef>
                <a:spcPts val="300"/>
              </a:spcBef>
              <a:buFont typeface="+mj-lt"/>
              <a:buAutoNum type="arabicPeriod" startAt="16"/>
            </a:pPr>
            <a:endParaRPr lang="en-GB" sz="1200" b="1" dirty="0"/>
          </a:p>
          <a:p>
            <a:pPr marL="0" indent="0">
              <a:spcBef>
                <a:spcPts val="300"/>
              </a:spcBef>
              <a:buNone/>
            </a:pPr>
            <a:r>
              <a:rPr lang="en-GB" sz="1200" b="1" dirty="0"/>
              <a:t>Rimegepant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20"/>
            </a:pPr>
            <a:r>
              <a:rPr lang="en-GB" sz="1200" dirty="0"/>
              <a:t>Lipton RS, Croop R, Stock EG et al. </a:t>
            </a:r>
            <a:r>
              <a:rPr lang="en-GB" sz="1200" dirty="0">
                <a:hlinkClick r:id="rId10"/>
              </a:rPr>
              <a:t>Rimegepant, an oral calcitonin gene-related peptide receptor antagonist, for migraine</a:t>
            </a:r>
            <a:r>
              <a:rPr lang="en-GB" sz="1200" dirty="0"/>
              <a:t>. N Engl J Med 2019; 381: 142-149.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20"/>
            </a:pPr>
            <a:r>
              <a:rPr lang="en-GB" sz="1200" dirty="0" err="1"/>
              <a:t>Croop</a:t>
            </a:r>
            <a:r>
              <a:rPr lang="en-GB" sz="1200" dirty="0"/>
              <a:t> R, Goadsby PJ, Stock DA et al. </a:t>
            </a:r>
            <a:r>
              <a:rPr lang="en-GB" sz="1200" dirty="0">
                <a:hlinkClick r:id="rId11"/>
              </a:rPr>
              <a:t>Efficacy, safety and tolerability of rimegepant orally disintegrating table for the acute treatment of migraine: a randomised, phase 3, double-blind, placebo-controlled trial</a:t>
            </a:r>
            <a:r>
              <a:rPr lang="en-GB" sz="1200" dirty="0"/>
              <a:t>. Lancet 2019; 394: 737-745.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20"/>
            </a:pPr>
            <a:r>
              <a:rPr lang="en-GB" sz="1200" dirty="0" err="1"/>
              <a:t>Croop</a:t>
            </a:r>
            <a:r>
              <a:rPr lang="en-GB" sz="1200" dirty="0"/>
              <a:t> R, Lipton RB, Kudrow K et al. </a:t>
            </a:r>
            <a:r>
              <a:rPr lang="en-GB" sz="1200" dirty="0">
                <a:hlinkClick r:id="rId10"/>
              </a:rPr>
              <a:t>Oral rimegepant for preventive treatment of migraine: a phase 2/3, randomised, double-blind, placebo-controlled trial</a:t>
            </a:r>
            <a:r>
              <a:rPr lang="en-GB" sz="1200" dirty="0"/>
              <a:t>. Lancet 2021; 397:51-60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20"/>
            </a:pPr>
            <a:r>
              <a:rPr lang="en-GB" sz="1200" dirty="0" err="1"/>
              <a:t>Vydura</a:t>
            </a:r>
            <a:r>
              <a:rPr lang="en-GB" sz="1200" dirty="0"/>
              <a:t> (rimegepant). </a:t>
            </a:r>
            <a:r>
              <a:rPr lang="en-GB" sz="1200" dirty="0">
                <a:hlinkClick r:id="rId12"/>
              </a:rPr>
              <a:t>Summary of Product Characteristics</a:t>
            </a:r>
            <a:r>
              <a:rPr lang="en-GB" sz="1200" dirty="0"/>
              <a:t>, May 2022.</a:t>
            </a:r>
          </a:p>
          <a:p>
            <a:pPr>
              <a:spcBef>
                <a:spcPts val="300"/>
              </a:spcBef>
              <a:buFont typeface="+mj-lt"/>
              <a:buAutoNum type="arabicPeriod" startAt="20"/>
            </a:pPr>
            <a:endParaRPr lang="en-GB" sz="1200" b="1" dirty="0"/>
          </a:p>
          <a:p>
            <a:pPr marL="0" indent="0">
              <a:spcBef>
                <a:spcPts val="300"/>
              </a:spcBef>
              <a:buNone/>
            </a:pPr>
            <a:r>
              <a:rPr lang="en-GB" sz="1200" b="1" dirty="0"/>
              <a:t>Real World</a:t>
            </a:r>
            <a:r>
              <a:rPr lang="en-GB" sz="1200" dirty="0"/>
              <a:t> 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24"/>
            </a:pPr>
            <a:r>
              <a:rPr lang="en-GB" sz="1100" dirty="0" err="1"/>
              <a:t>Dinh</a:t>
            </a:r>
            <a:r>
              <a:rPr lang="en-GB" sz="1100" dirty="0"/>
              <a:t> BBK, Aziz WH, </a:t>
            </a:r>
            <a:r>
              <a:rPr lang="en-GB" sz="1100" dirty="0" err="1"/>
              <a:t>Rerruzzi</a:t>
            </a:r>
            <a:r>
              <a:rPr lang="en-GB" sz="1100" dirty="0"/>
              <a:t> A, Krieger DW. </a:t>
            </a:r>
            <a:r>
              <a:rPr lang="en-GB" sz="1100" dirty="0">
                <a:hlinkClick r:id="rId13"/>
              </a:rPr>
              <a:t>Initial experience with novel CGRP-receptor inhibitor therapy in Migraine in the United Arab Emirates: a retrospective observational study</a:t>
            </a:r>
            <a:r>
              <a:rPr lang="en-GB" sz="1100" dirty="0"/>
              <a:t>. BMC Neurol. 2021 Dec 14;21(1):486.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24"/>
            </a:pPr>
            <a:r>
              <a:rPr lang="en-US" sz="1200" dirty="0"/>
              <a:t>Al-</a:t>
            </a:r>
            <a:r>
              <a:rPr lang="en-US" sz="1200" dirty="0" err="1"/>
              <a:t>Hashel</a:t>
            </a:r>
            <a:r>
              <a:rPr lang="en-US" sz="1200" dirty="0"/>
              <a:t> J. </a:t>
            </a:r>
            <a:r>
              <a:rPr lang="en-US" sz="1200" dirty="0">
                <a:hlinkClick r:id="rId14"/>
              </a:rPr>
              <a:t>How are patients responding to CGRP monoclonal antibodies in Kuwait</a:t>
            </a:r>
            <a:r>
              <a:rPr lang="en-US" sz="1200" dirty="0"/>
              <a:t>?  CGRP Forum.</a:t>
            </a:r>
          </a:p>
        </p:txBody>
      </p:sp>
    </p:spTree>
    <p:extLst>
      <p:ext uri="{BB962C8B-B14F-4D97-AF65-F5344CB8AC3E}">
        <p14:creationId xmlns:p14="http://schemas.microsoft.com/office/powerpoint/2010/main" val="368523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861D10-8191-6643-80B1-B69A36D96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8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66108D-B60E-8449-9CCC-66487C3C1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3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A996EB-3F45-8C47-9FDD-7B79B405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9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1285DF-30F9-9749-9FE3-71D76481A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2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002629-E8F2-2148-A11F-A133A007B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5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CA024-EC4D-9F49-892E-995B5C63A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08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A791C9-D06F-7743-8865-1DA66366A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6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0E5441E-DC44-1E46-8959-0A156B324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" y="0"/>
            <a:ext cx="12176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61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3290</TotalTime>
  <Words>948</Words>
  <Application>Microsoft Macintosh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(1)</vt:lpstr>
      <vt:lpstr>References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Bryan</dc:creator>
  <cp:lastModifiedBy>Alison Langdon</cp:lastModifiedBy>
  <cp:revision>307</cp:revision>
  <dcterms:created xsi:type="dcterms:W3CDTF">2021-02-10T14:10:20Z</dcterms:created>
  <dcterms:modified xsi:type="dcterms:W3CDTF">2022-11-03T13:46:21Z</dcterms:modified>
</cp:coreProperties>
</file>