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10665" r:id="rId2"/>
    <p:sldId id="10666" r:id="rId3"/>
    <p:sldId id="10667" r:id="rId4"/>
    <p:sldId id="10668" r:id="rId5"/>
    <p:sldId id="10669" r:id="rId6"/>
    <p:sldId id="10670" r:id="rId7"/>
    <p:sldId id="10671" r:id="rId8"/>
    <p:sldId id="10672" r:id="rId9"/>
    <p:sldId id="10673" r:id="rId10"/>
    <p:sldId id="10674" r:id="rId11"/>
    <p:sldId id="10661" r:id="rId12"/>
    <p:sldId id="106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3C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0"/>
    <p:restoredTop sz="97030"/>
  </p:normalViewPr>
  <p:slideViewPr>
    <p:cSldViewPr snapToGrid="0" snapToObjects="1">
      <p:cViewPr varScale="1">
        <p:scale>
          <a:sx n="124" d="100"/>
          <a:sy n="124" d="100"/>
        </p:scale>
        <p:origin x="1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F35BC-6D31-B745-ABB8-4924DB261000}" type="datetimeFigureOut">
              <a:rPr lang="en-GB" smtClean="0"/>
              <a:t>13/01/2022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813D8-C426-D84E-AA9D-1BB393468F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01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43F8-8062-6E4D-8D9C-F23959E5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3EA7A-4FE5-1D46-BA17-42DCBCCC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928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BEDE4AB-BA22-FD41-A69E-2FE81D46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CAB92D-DEC7-CB4E-B78F-79A870C3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036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ítulo do Slid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44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Subtítulo do Slide</a:t>
            </a:r>
          </a:p>
        </p:txBody>
      </p:sp>
      <p:sp>
        <p:nvSpPr>
          <p:cNvPr id="45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08136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1654-9E55-E340-9034-8D259F8A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BED2D-DE58-F149-98D1-AA8E35132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27EC5-EFAB-F242-BC3E-6A1C61279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9A3F8-F46B-8C46-9782-F6DA0985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4557-D870-FC47-B595-7651A82B2CD7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EF024-D2E7-2F45-A092-CB4C42CB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9E549-4C9F-1E46-B80A-49DBA03E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D242-5D05-AA48-BB9D-2DDD8BA4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AF70F-52AB-7A49-B49C-3ECAA909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ED86-2F26-C444-988C-1F462FC40B9D}" type="datetimeFigureOut">
              <a:rPr lang="en-GB" smtClean="0"/>
              <a:t>13/01/2022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671CD-41D6-9645-AD25-A65F0752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5E9AC-8F07-804B-9844-7DBEA3A6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93A2-30FB-EB4B-BDCC-AE046010FE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24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F2C9C-A00F-5D42-B8FD-50EEF2F7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0242D-6273-B84A-A228-20695CCDF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 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07F8C23-4C6C-B74D-B051-7703C58B53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83" y="6413609"/>
            <a:ext cx="1835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52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SzPct val="108000"/>
        <a:buFont typeface="Arial" panose="020B0604020202020204" pitchFamily="34" charset="0"/>
        <a:buChar char="•"/>
        <a:defRPr sz="2800" kern="1200">
          <a:solidFill>
            <a:srgbClr val="7030A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4743579/" TargetMode="External"/><Relationship Id="rId3" Type="http://schemas.openxmlformats.org/officeDocument/2006/relationships/hyperlink" Target="https://pubmed.ncbi.nlm.nih.gov/25659407/" TargetMode="External"/><Relationship Id="rId7" Type="http://schemas.openxmlformats.org/officeDocument/2006/relationships/hyperlink" Target="https://pubmed.ncbi.nlm.nih.gov/34171973/" TargetMode="External"/><Relationship Id="rId12" Type="http://schemas.openxmlformats.org/officeDocument/2006/relationships/hyperlink" Target="https://pubmed.ncbi.nlm.nih.gov/32913018/" TargetMode="External"/><Relationship Id="rId2" Type="http://schemas.openxmlformats.org/officeDocument/2006/relationships/hyperlink" Target="https://pubmed.ncbi.nlm.nih.gov/1918733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30360965" TargetMode="External"/><Relationship Id="rId11" Type="http://schemas.openxmlformats.org/officeDocument/2006/relationships/hyperlink" Target="https://www.ncbi.nlm.nih.gov/pubmed/31427046" TargetMode="External"/><Relationship Id="rId5" Type="http://schemas.openxmlformats.org/officeDocument/2006/relationships/hyperlink" Target="https://pubmed.ncbi.nlm.nih.gov/28460892/" TargetMode="External"/><Relationship Id="rId10" Type="http://schemas.openxmlformats.org/officeDocument/2006/relationships/hyperlink" Target="https://pubmed.ncbi.nlm.nih.gov/29171818/" TargetMode="External"/><Relationship Id="rId4" Type="http://schemas.openxmlformats.org/officeDocument/2006/relationships/hyperlink" Target="https://pubmed.ncbi.nlm.nih.gov/29171821/" TargetMode="External"/><Relationship Id="rId9" Type="http://schemas.openxmlformats.org/officeDocument/2006/relationships/hyperlink" Target="https://pubmed.ncbi.nlm.nih.gov/29800211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3740902/" TargetMode="External"/><Relationship Id="rId3" Type="http://schemas.openxmlformats.org/officeDocument/2006/relationships/hyperlink" Target="https://www.ncbi.nlm.nih.gov/pubmed/30446596" TargetMode="External"/><Relationship Id="rId7" Type="http://schemas.openxmlformats.org/officeDocument/2006/relationships/hyperlink" Target="https://pubmed.ncbi.nlm.nih.gov/32209650/" TargetMode="External"/><Relationship Id="rId2" Type="http://schemas.openxmlformats.org/officeDocument/2006/relationships/hyperlink" Target="https://www.ncbi.nlm.nih.gov/pubmed/298131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32075406/" TargetMode="External"/><Relationship Id="rId5" Type="http://schemas.openxmlformats.org/officeDocument/2006/relationships/hyperlink" Target="https://www.ncbi.nlm.nih.gov/pubmed/31291515" TargetMode="External"/><Relationship Id="rId10" Type="http://schemas.openxmlformats.org/officeDocument/2006/relationships/hyperlink" Target="https://www.jornalavancosmedicina.com/index.php/am/article/view/17" TargetMode="External"/><Relationship Id="rId4" Type="http://schemas.openxmlformats.org/officeDocument/2006/relationships/hyperlink" Target="https://pubmed.ncbi.nlm.nih.gov/32949542/" TargetMode="External"/><Relationship Id="rId9" Type="http://schemas.openxmlformats.org/officeDocument/2006/relationships/hyperlink" Target="https://jamanetwork.com/journals/jama/article-abstract/27810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7E59-3A8E-F241-917C-5FC63780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ABBA1-4320-D64E-A437-964F63BDC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CB561-A65E-B143-A8CC-5D8A1809C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F2FA-DB7F-E645-A025-A8D9E1B5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AAE21-6EE7-BF4F-9EAE-7CCBA49842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DCE10-F4B8-2F48-81E5-4E2F64D93B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B37F8-DF67-044B-B74A-EC93BBC22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8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4CAB4-CE44-0547-8918-54868A83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2A1B5-CC40-6141-8948-97B704C1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09" y="1065049"/>
            <a:ext cx="10661591" cy="5310114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200" b="1" dirty="0"/>
              <a:t>Epidemiology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1. Queiroz LP, Peres MF, Piovesan EJ et al. </a:t>
            </a:r>
            <a:r>
              <a:rPr lang="en-GB" sz="1200" dirty="0">
                <a:hlinkClick r:id="rId2"/>
              </a:rPr>
              <a:t>A nationwide population-based study of migraine in Brazil</a:t>
            </a:r>
            <a:r>
              <a:rPr lang="en-GB" sz="1200" dirty="0"/>
              <a:t>. Cephalalgia. 2009;29(6):642-9.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2. Queiroz LP, Silva Junior AA. </a:t>
            </a:r>
            <a:r>
              <a:rPr lang="en-GB" sz="1200" dirty="0">
                <a:hlinkClick r:id="rId3"/>
              </a:rPr>
              <a:t>The prevalence and impact of headache in Brazi</a:t>
            </a:r>
            <a:r>
              <a:rPr lang="en-GB" sz="1200" dirty="0"/>
              <a:t>l. Headache. 2015;55 Suppl 1:32-8.</a:t>
            </a:r>
            <a:endParaRPr lang="en-US" sz="1200" b="1" dirty="0"/>
          </a:p>
          <a:p>
            <a:pPr marL="0" indent="0">
              <a:spcBef>
                <a:spcPts val="300"/>
              </a:spcBef>
              <a:buNone/>
            </a:pPr>
            <a:endParaRPr lang="en-US" sz="1200" b="1" dirty="0"/>
          </a:p>
          <a:p>
            <a:pPr marL="0" indent="0">
              <a:spcBef>
                <a:spcPts val="300"/>
              </a:spcBef>
              <a:buNone/>
            </a:pPr>
            <a:r>
              <a:rPr lang="en-US" sz="1200" b="1" dirty="0"/>
              <a:t>Erenumab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3. Goadsby PJ, Reuter U, Hallström Y et al. </a:t>
            </a:r>
            <a:r>
              <a:rPr lang="en-US" sz="1200" dirty="0">
                <a:hlinkClick r:id="rId4"/>
              </a:rPr>
              <a:t>A controlled trial of erenumab in episodic migraine</a:t>
            </a:r>
            <a:r>
              <a:rPr lang="en-US" sz="1200" dirty="0"/>
              <a:t>. N Engl J Med. 2017 Nov 30;377(22):2123-2132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4. Tepper S, Ashina M, Reuter U et al. </a:t>
            </a:r>
            <a:r>
              <a:rPr lang="en-US" sz="1200" dirty="0">
                <a:hlinkClick r:id="rId5"/>
              </a:rPr>
              <a:t>Safety and efficacy of erenumab for preventive treatment of chronic migraine: a randomised, double-blind, placebo-controlled phase 2 trial</a:t>
            </a:r>
            <a:r>
              <a:rPr lang="en-US" sz="1200" dirty="0"/>
              <a:t>. Lancet Neurol. 2017 Jun;16(6):425-434. 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5. Reuter U, Goadsby PJ, Lanteri-Minet M et al. </a:t>
            </a:r>
            <a:r>
              <a:rPr lang="en-GB" sz="1200" dirty="0">
                <a:hlinkClick r:id="rId6"/>
              </a:rPr>
              <a:t>Efficacy and tolerability of erenumab in patients with episodic migraine in whom two-to-four previous preventive treatments were unsuccessful: a randomised, double-blind, placebo-controlled, phase 3b study.</a:t>
            </a:r>
            <a:r>
              <a:rPr lang="en-GB" sz="1200" dirty="0"/>
              <a:t> Lancet. 2018 Nov 24;392(10161):2280-2287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6. Wang SJ, </a:t>
            </a:r>
            <a:r>
              <a:rPr lang="en-GB" sz="1200" dirty="0" err="1"/>
              <a:t>Roxas</a:t>
            </a:r>
            <a:r>
              <a:rPr lang="en-GB" sz="1200" dirty="0"/>
              <a:t> AA Jr, Saravia B et al. </a:t>
            </a:r>
            <a:r>
              <a:rPr lang="en-GB" sz="1200" dirty="0">
                <a:hlinkClick r:id="rId7"/>
              </a:rPr>
              <a:t>Randomised, controlled trial of erenumab for the prevention of episodic </a:t>
            </a:r>
            <a:r>
              <a:rPr lang="en-GB" sz="1200" b="1" dirty="0">
                <a:hlinkClick r:id="rId7"/>
              </a:rPr>
              <a:t>migraine</a:t>
            </a:r>
            <a:r>
              <a:rPr lang="en-GB" sz="1200" dirty="0">
                <a:hlinkClick r:id="rId7"/>
              </a:rPr>
              <a:t> in patients from Asia, the Middle East, and Latin America: The </a:t>
            </a:r>
            <a:r>
              <a:rPr lang="en-GB" sz="1200" b="1" dirty="0">
                <a:hlinkClick r:id="rId7"/>
              </a:rPr>
              <a:t>EMPOwER</a:t>
            </a:r>
            <a:r>
              <a:rPr lang="en-GB" sz="1200" dirty="0">
                <a:hlinkClick r:id="rId7"/>
              </a:rPr>
              <a:t> study.</a:t>
            </a:r>
            <a:r>
              <a:rPr lang="en-GB" sz="1200" dirty="0"/>
              <a:t> Cephalalgia. 2021 Nov;41(13):1285-1297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7. Reuter U, Ehrlich M, </a:t>
            </a:r>
            <a:r>
              <a:rPr lang="en-GB" sz="1200" dirty="0" err="1"/>
              <a:t>Gendolla</a:t>
            </a:r>
            <a:r>
              <a:rPr lang="en-GB" sz="1200" dirty="0"/>
              <a:t> A et al. </a:t>
            </a:r>
            <a:r>
              <a:rPr lang="en-GB" sz="1200" dirty="0">
                <a:hlinkClick r:id="rId8"/>
              </a:rPr>
              <a:t>Erenumab versus topiramate for the prevention of migraine – a randomised, double-blind, active-controlled phase 4 trial</a:t>
            </a:r>
            <a:r>
              <a:rPr lang="en-GB" sz="1200" dirty="0"/>
              <a:t>. Cephalalgia 2021 Nov 7. Online ahead of print</a:t>
            </a:r>
            <a:endParaRPr lang="en-US" sz="1200" dirty="0"/>
          </a:p>
          <a:p>
            <a:pPr marL="0" indent="0">
              <a:spcBef>
                <a:spcPts val="300"/>
              </a:spcBef>
              <a:buNone/>
            </a:pPr>
            <a:endParaRPr lang="en-US" sz="1200" b="1" dirty="0"/>
          </a:p>
          <a:p>
            <a:pPr marL="0" indent="0">
              <a:spcBef>
                <a:spcPts val="300"/>
              </a:spcBef>
              <a:buNone/>
            </a:pPr>
            <a:r>
              <a:rPr lang="en-US" sz="1200" b="1" dirty="0" err="1"/>
              <a:t>Fremanezumab</a:t>
            </a:r>
            <a:endParaRPr lang="en-US" sz="1200" b="1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1200" dirty="0"/>
              <a:t>8. Dodick DW, Silberstein SD, Bigal ME, et al. </a:t>
            </a:r>
            <a:r>
              <a:rPr lang="en-GB" sz="1200" dirty="0">
                <a:hlinkClick r:id="rId9"/>
              </a:rPr>
              <a:t>Effect of fremanezumab compared with placebo for prevention of episodic migraine: a randomized clinical trial</a:t>
            </a:r>
            <a:r>
              <a:rPr lang="en-GB" sz="1200" dirty="0"/>
              <a:t>. JAMA 2018; 319:1999–2008.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1200" dirty="0"/>
              <a:t>9. Silberstein SD, Dodick DW, Bigal ME, et al. </a:t>
            </a:r>
            <a:r>
              <a:rPr lang="en-GB" sz="1200" dirty="0">
                <a:hlinkClick r:id="rId10"/>
              </a:rPr>
              <a:t>Fremanezumab for the preventive treatment of chronic migraine.</a:t>
            </a:r>
            <a:r>
              <a:rPr lang="en-GB" sz="1200" dirty="0"/>
              <a:t> N Engl J Med 2017;377:2113–2122.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10. Ferrari MD, Diener HC, Ning X et al. </a:t>
            </a:r>
            <a:r>
              <a:rPr lang="en-GB" sz="1200" dirty="0">
                <a:hlinkClick r:id="rId11"/>
              </a:rPr>
              <a:t>Fremanezumab versus placebo for migraine prevention in patients with documented failure to up to four migraine preventive medication classes (FOCUS): a randomised, double-blind, placebo-controlled, phase 3b trial.</a:t>
            </a:r>
            <a:r>
              <a:rPr lang="en-GB" sz="1200" dirty="0"/>
              <a:t> Lancet. 2019 Sep 21;394(10203):1030-1040.</a:t>
            </a:r>
            <a:r>
              <a:rPr lang="en-GB" sz="1200" b="1" dirty="0"/>
              <a:t> 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11. Goadsby PJ, Silberstein SD, Yeung PP et al. </a:t>
            </a:r>
            <a:r>
              <a:rPr lang="en-GB" sz="1200" dirty="0">
                <a:hlinkClick r:id="rId12"/>
              </a:rPr>
              <a:t>Long-term safety, tolerability, and efficacy of fremanezumab in migraine: A randomized study</a:t>
            </a:r>
            <a:r>
              <a:rPr lang="en-GB" sz="1200" dirty="0"/>
              <a:t>. Neurology 2020 Nov 3;95(18):e2487-e2499.</a:t>
            </a:r>
            <a:endParaRPr lang="en-US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FB849-5B1A-DB48-BE1E-D8C4BB165215}"/>
              </a:ext>
            </a:extLst>
          </p:cNvPr>
          <p:cNvSpPr txBox="1"/>
          <p:nvPr/>
        </p:nvSpPr>
        <p:spPr>
          <a:xfrm>
            <a:off x="838200" y="6288657"/>
            <a:ext cx="779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0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4177-847E-B441-966A-6F75928C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B76B-1170-8D44-AF12-03BD11A2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07" y="1097280"/>
            <a:ext cx="10701793" cy="4945711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200" b="1" dirty="0"/>
              <a:t>Galcanezumab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12. Stauffer VL, Dodick DW, Zhang Q et al.  </a:t>
            </a:r>
            <a:r>
              <a:rPr lang="en-GB" sz="1200" dirty="0">
                <a:hlinkClick r:id="rId2"/>
              </a:rPr>
              <a:t>Evaluation of Galcanezumab for the Prevention of Episodic Migraine: The EVOLVE-1 Randomized Clinical Trial.</a:t>
            </a:r>
            <a:r>
              <a:rPr lang="en-GB" sz="1200" dirty="0"/>
              <a:t> JAMA Neurol. 2018 Sep 1;75(9):1080-1088.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13. Detke HC, Goadsby PJ, Wang S, Friedman DI et al. </a:t>
            </a:r>
            <a:r>
              <a:rPr lang="en-GB" sz="1200" dirty="0">
                <a:hlinkClick r:id="rId3"/>
              </a:rPr>
              <a:t>Galcanezumab in chronic migraine: The randomized, double-blind, placebo-controlled REGAIN study.</a:t>
            </a:r>
            <a:r>
              <a:rPr lang="en-GB" sz="1200" dirty="0"/>
              <a:t> Neurology. 2018 Dec 11;91(24):e2211-e222.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14. Mulleners WM, Kim BK, Láinez MJA et al. </a:t>
            </a:r>
            <a:r>
              <a:rPr lang="en-GB" sz="1200" dirty="0">
                <a:hlinkClick r:id="rId4"/>
              </a:rPr>
              <a:t>Safety and efficacy of</a:t>
            </a:r>
            <a:r>
              <a:rPr lang="en-GB" sz="1200" b="1" dirty="0">
                <a:hlinkClick r:id="rId4"/>
              </a:rPr>
              <a:t> </a:t>
            </a:r>
            <a:r>
              <a:rPr lang="en-GB" sz="1200" dirty="0">
                <a:hlinkClick r:id="rId4"/>
              </a:rPr>
              <a:t>galcanezumab</a:t>
            </a:r>
            <a:r>
              <a:rPr lang="en-GB" sz="1200" b="1" dirty="0">
                <a:hlinkClick r:id="rId4"/>
              </a:rPr>
              <a:t> </a:t>
            </a:r>
            <a:r>
              <a:rPr lang="en-GB" sz="1200" dirty="0">
                <a:hlinkClick r:id="rId4"/>
              </a:rPr>
              <a:t>in patients for whom previous migraine preventive medication from two to four categories had failed (</a:t>
            </a:r>
            <a:r>
              <a:rPr lang="en-GB" sz="1200" b="1" dirty="0">
                <a:hlinkClick r:id="rId4"/>
              </a:rPr>
              <a:t>CONQUER</a:t>
            </a:r>
            <a:r>
              <a:rPr lang="en-GB" sz="1200" dirty="0">
                <a:hlinkClick r:id="rId4"/>
              </a:rPr>
              <a:t>): a multicentre, randomised, double-blind, placebo-controlled, phase 3b trial.</a:t>
            </a:r>
            <a:r>
              <a:rPr lang="en-GB" sz="1200" dirty="0"/>
              <a:t> Lancet Neurol. 2020 Oct;19(10):814-825. 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15. Goadsby PJ, Dodick DW, Leone M et al. </a:t>
            </a:r>
            <a:r>
              <a:rPr lang="en-GB" sz="1200" dirty="0">
                <a:hlinkClick r:id="rId5"/>
              </a:rPr>
              <a:t>Trial of Galcanezumab in Prevention of Episodic Cluster Headache.</a:t>
            </a:r>
            <a:r>
              <a:rPr lang="en-GB" sz="1200" dirty="0"/>
              <a:t> N Engl J Med. 2019 Jul 11;381(2):132-141.</a:t>
            </a:r>
          </a:p>
          <a:p>
            <a:pPr marL="0" indent="0">
              <a:spcBef>
                <a:spcPts val="300"/>
              </a:spcBef>
              <a:buNone/>
            </a:pPr>
            <a:endParaRPr lang="en-US" sz="1200" b="1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 err="1"/>
              <a:t>Eptinezumab</a:t>
            </a:r>
            <a:endParaRPr lang="en-US" sz="1200" b="1" dirty="0"/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16. Ashina M, Saper J, Cady R et al. </a:t>
            </a:r>
            <a:r>
              <a:rPr lang="en-GB" sz="1200" dirty="0">
                <a:hlinkClick r:id="rId6"/>
              </a:rPr>
              <a:t>Eptinezumab in episodic migraine: A randomized, double-blind, placebo-controlled study (PROMISE-1)</a:t>
            </a:r>
            <a:r>
              <a:rPr lang="en-GB" sz="1200" dirty="0"/>
              <a:t>. Cephalalgia. 2020 Mar;40(3):241-254.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17. Lipton RB, Goadsby PJ, Smith J et al. </a:t>
            </a:r>
            <a:r>
              <a:rPr lang="en-GB" sz="1200" dirty="0">
                <a:hlinkClick r:id="rId7"/>
              </a:rPr>
              <a:t>Efficacy and safety of eptinezumab in patients with chronic migraine: PROMISE-2</a:t>
            </a:r>
            <a:r>
              <a:rPr lang="en-GB" sz="1200" dirty="0"/>
              <a:t>. Neurology. 2020 Mar 31;94(13):e1365-e1377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18. Kudrow D, Cady RK, Allan B et al. </a:t>
            </a:r>
            <a:r>
              <a:rPr lang="en-GB" sz="1200" dirty="0">
                <a:hlinkClick r:id="rId8"/>
              </a:rPr>
              <a:t>Long-term safety and tolerability of eptinezumab in patients with chronic migraine: a 2-year, open-label, phase 3 trial.</a:t>
            </a:r>
            <a:r>
              <a:rPr lang="en-GB" sz="1200" dirty="0"/>
              <a:t> BMC Neurology 2021; 21: 126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19. Winner PK, McAllister P, Chakhava G et al. </a:t>
            </a:r>
            <a:r>
              <a:rPr lang="en-GB" sz="1200" dirty="0">
                <a:hlinkClick r:id="rId9"/>
              </a:rPr>
              <a:t>Effects of intravenous eptinezumab vs placebo on headache pain and most bothersome symptom when initiated during a migraine attack</a:t>
            </a:r>
            <a:r>
              <a:rPr lang="en-GB" sz="1200" dirty="0"/>
              <a:t>. JAMA 2021; 325 (23): 2348-2356</a:t>
            </a:r>
          </a:p>
          <a:p>
            <a:pPr marL="0" indent="0">
              <a:spcBef>
                <a:spcPts val="300"/>
              </a:spcBef>
              <a:buNone/>
            </a:pPr>
            <a:endParaRPr lang="en-GB" sz="1200" b="1" dirty="0"/>
          </a:p>
          <a:p>
            <a:pPr marL="0" indent="0">
              <a:spcBef>
                <a:spcPts val="300"/>
              </a:spcBef>
              <a:buNone/>
            </a:pPr>
            <a:r>
              <a:rPr lang="en-GB" sz="1200" b="1" dirty="0"/>
              <a:t>Real World</a:t>
            </a:r>
            <a:r>
              <a:rPr lang="en-GB" sz="1200" dirty="0"/>
              <a:t>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20.Krymchantowski AV, </a:t>
            </a:r>
            <a:r>
              <a:rPr lang="en-GB" sz="1200" dirty="0" err="1"/>
              <a:t>Krymchantowski</a:t>
            </a:r>
            <a:r>
              <a:rPr lang="en-GB" sz="1200" dirty="0"/>
              <a:t> AGF, da </a:t>
            </a:r>
            <a:r>
              <a:rPr lang="en-GB" sz="1200" dirty="0" err="1"/>
              <a:t>Cuhna</a:t>
            </a:r>
            <a:r>
              <a:rPr lang="en-GB" sz="1200" dirty="0"/>
              <a:t> </a:t>
            </a:r>
            <a:r>
              <a:rPr lang="en-GB" sz="1200" dirty="0" err="1"/>
              <a:t>Jevoux</a:t>
            </a:r>
            <a:r>
              <a:rPr lang="en-GB" sz="1200" dirty="0"/>
              <a:t> C. </a:t>
            </a:r>
            <a:r>
              <a:rPr lang="en-GB" sz="1200" dirty="0">
                <a:hlinkClick r:id="rId10"/>
              </a:rPr>
              <a:t>Real-world experience with new migraine treatments in Brazil: preliminary results.</a:t>
            </a:r>
            <a:r>
              <a:rPr lang="en-GB" sz="1200" dirty="0"/>
              <a:t> </a:t>
            </a:r>
            <a:r>
              <a:rPr lang="en-GB" sz="1200" dirty="0" err="1"/>
              <a:t>Avanços</a:t>
            </a:r>
            <a:r>
              <a:rPr lang="en-GB" sz="1200" dirty="0"/>
              <a:t> </a:t>
            </a:r>
            <a:r>
              <a:rPr lang="en-GB" sz="1200" dirty="0" err="1"/>
              <a:t>em</a:t>
            </a:r>
            <a:r>
              <a:rPr lang="en-GB" sz="1200" dirty="0"/>
              <a:t> Medicina 2021, 1(1):24-29 e-ISSN 2676-0347</a:t>
            </a:r>
          </a:p>
        </p:txBody>
      </p:sp>
    </p:spTree>
    <p:extLst>
      <p:ext uri="{BB962C8B-B14F-4D97-AF65-F5344CB8AC3E}">
        <p14:creationId xmlns:p14="http://schemas.microsoft.com/office/powerpoint/2010/main" val="339680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5818A3-C382-D54E-AA27-49ADF19FA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DE3F4-61F6-E041-AFF8-6340FFE1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31471-9535-8047-9DAC-B830A686CC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2F2EC-4833-694B-A26B-748661E5E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03E5E-B91F-9B49-9B6D-CE2AD0B64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86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179FF0-5245-3E42-BF58-164463F52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AA3C4-26A2-3A42-A582-D03C2D56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81F82-0044-9340-983A-1F5B5EAE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46FB6-52C6-C441-92C8-AE8AC6352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7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6B26B-94B8-2641-A010-0C02B144C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C42B0-FD8E-4348-B202-C1ED2D310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87CD0-47FC-8741-91EB-3C7F2C0B1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7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56D00-3DBC-1C42-830E-8E37BC04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A27C2-FCBA-844A-BBC2-B27EBDBCD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266E3-8C6C-494D-B489-6D7AE59FC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0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442D-BF0A-3E4A-A6FC-8E325B30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94411-1104-F948-8F94-C6A4DCC76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92651-6EE1-B04E-9D6B-279CF64F0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21736-361F-6D40-95BD-64B2C453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466F9-D9FF-DE49-8400-C1B82AA2F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D908B-DECF-484D-8CE2-27889D7F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7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2872</TotalTime>
  <Words>797</Words>
  <Application>Microsoft Macintosh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(1)</vt:lpstr>
      <vt:lpstr>References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Bryan</dc:creator>
  <cp:lastModifiedBy>Alison Langdon</cp:lastModifiedBy>
  <cp:revision>211</cp:revision>
  <dcterms:created xsi:type="dcterms:W3CDTF">2021-02-10T14:10:20Z</dcterms:created>
  <dcterms:modified xsi:type="dcterms:W3CDTF">2022-01-13T13:43:39Z</dcterms:modified>
</cp:coreProperties>
</file>