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10665" r:id="rId2"/>
    <p:sldId id="10666" r:id="rId3"/>
    <p:sldId id="10667" r:id="rId4"/>
    <p:sldId id="10676" r:id="rId5"/>
    <p:sldId id="10669" r:id="rId6"/>
    <p:sldId id="10670" r:id="rId7"/>
    <p:sldId id="10671" r:id="rId8"/>
    <p:sldId id="10672" r:id="rId9"/>
    <p:sldId id="10673" r:id="rId10"/>
    <p:sldId id="10674" r:id="rId11"/>
    <p:sldId id="10661" r:id="rId12"/>
    <p:sldId id="106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B2A1C7"/>
    <a:srgbClr val="F3C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7030"/>
  </p:normalViewPr>
  <p:slideViewPr>
    <p:cSldViewPr snapToGrid="0" snapToObjects="1">
      <p:cViewPr varScale="1">
        <p:scale>
          <a:sx n="124" d="100"/>
          <a:sy n="124" d="100"/>
        </p:scale>
        <p:origin x="1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F35BC-6D31-B745-ABB8-4924DB261000}" type="datetimeFigureOut">
              <a:rPr lang="en-GB" smtClean="0"/>
              <a:t>10/02/2022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813D8-C426-D84E-AA9D-1BB393468F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01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843F8-8062-6E4D-8D9C-F23959E54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3EA7A-4FE5-1D46-BA17-42DCBCCC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928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BEDE4AB-BA22-FD41-A69E-2FE81D46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CAB92D-DEC7-CB4E-B78F-79A870C3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8036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ítulo do Slid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44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229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Subtítulo do Slide</a:t>
            </a:r>
          </a:p>
        </p:txBody>
      </p:sp>
      <p:sp>
        <p:nvSpPr>
          <p:cNvPr id="45" name="Nível de Corpo Um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80188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6F2C9C-A00F-5D42-B8FD-50EEF2F79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0242D-6273-B84A-A228-20695CCDF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 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E07F8C23-4C6C-B74D-B051-7703C58B53D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83" y="6413609"/>
            <a:ext cx="1835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52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7030A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SzPct val="108000"/>
        <a:buFont typeface="Arial" panose="020B0604020202020204" pitchFamily="34" charset="0"/>
        <a:buChar char="•"/>
        <a:defRPr sz="2800" kern="1200">
          <a:solidFill>
            <a:srgbClr val="7030A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34743579/" TargetMode="External"/><Relationship Id="rId3" Type="http://schemas.openxmlformats.org/officeDocument/2006/relationships/hyperlink" Target="https://pubmed.ncbi.nlm.nih.gov/25659407/" TargetMode="External"/><Relationship Id="rId7" Type="http://schemas.openxmlformats.org/officeDocument/2006/relationships/hyperlink" Target="https://pubmed.ncbi.nlm.nih.gov/34171973/" TargetMode="External"/><Relationship Id="rId12" Type="http://schemas.openxmlformats.org/officeDocument/2006/relationships/hyperlink" Target="https://pubmed.ncbi.nlm.nih.gov/32913018/" TargetMode="External"/><Relationship Id="rId2" Type="http://schemas.openxmlformats.org/officeDocument/2006/relationships/hyperlink" Target="https://pubmed.ncbi.nlm.nih.gov/1918733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30360965" TargetMode="External"/><Relationship Id="rId11" Type="http://schemas.openxmlformats.org/officeDocument/2006/relationships/hyperlink" Target="https://www.ncbi.nlm.nih.gov/pubmed/31427046" TargetMode="External"/><Relationship Id="rId5" Type="http://schemas.openxmlformats.org/officeDocument/2006/relationships/hyperlink" Target="https://pubmed.ncbi.nlm.nih.gov/28460892/" TargetMode="External"/><Relationship Id="rId10" Type="http://schemas.openxmlformats.org/officeDocument/2006/relationships/hyperlink" Target="https://pubmed.ncbi.nlm.nih.gov/29171818/" TargetMode="External"/><Relationship Id="rId4" Type="http://schemas.openxmlformats.org/officeDocument/2006/relationships/hyperlink" Target="https://pubmed.ncbi.nlm.nih.gov/29171821/" TargetMode="External"/><Relationship Id="rId9" Type="http://schemas.openxmlformats.org/officeDocument/2006/relationships/hyperlink" Target="https://pubmed.ncbi.nlm.nih.gov/29800211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33740902/" TargetMode="External"/><Relationship Id="rId3" Type="http://schemas.openxmlformats.org/officeDocument/2006/relationships/hyperlink" Target="https://www.ncbi.nlm.nih.gov/pubmed/30446596" TargetMode="External"/><Relationship Id="rId7" Type="http://schemas.openxmlformats.org/officeDocument/2006/relationships/hyperlink" Target="https://pubmed.ncbi.nlm.nih.gov/32209650/" TargetMode="External"/><Relationship Id="rId2" Type="http://schemas.openxmlformats.org/officeDocument/2006/relationships/hyperlink" Target="https://www.ncbi.nlm.nih.gov/pubmed/298131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32075406/" TargetMode="External"/><Relationship Id="rId5" Type="http://schemas.openxmlformats.org/officeDocument/2006/relationships/hyperlink" Target="https://www.ncbi.nlm.nih.gov/pubmed/31291515" TargetMode="External"/><Relationship Id="rId10" Type="http://schemas.openxmlformats.org/officeDocument/2006/relationships/hyperlink" Target="https://www.jornalavancosmedicina.com/index.php/am/article/view/17" TargetMode="External"/><Relationship Id="rId4" Type="http://schemas.openxmlformats.org/officeDocument/2006/relationships/hyperlink" Target="https://pubmed.ncbi.nlm.nih.gov/32949542/" TargetMode="External"/><Relationship Id="rId9" Type="http://schemas.openxmlformats.org/officeDocument/2006/relationships/hyperlink" Target="https://jamanetwork.com/journals/jama/article-abstract/278105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7A9ABD-37F4-D34D-A1D4-2DFBF86CB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91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EBBD60-E68B-7744-A2AF-6F0D46E37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5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4CAB4-CE44-0547-8918-54868A83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2A1B5-CC40-6141-8948-97B704C17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209" y="1065049"/>
            <a:ext cx="10661591" cy="5310114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1200" b="1" dirty="0"/>
              <a:t>Epidemiology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1. Queiroz LP, Peres MF, Piovesan EJ et al. </a:t>
            </a:r>
            <a:r>
              <a:rPr lang="en-GB" sz="1200" dirty="0">
                <a:hlinkClick r:id="rId2"/>
              </a:rPr>
              <a:t>A nationwide population-based study of migraine in Brazil</a:t>
            </a:r>
            <a:r>
              <a:rPr lang="en-GB" sz="1200" dirty="0"/>
              <a:t>. Cephalalgia. 2009;29(6):642-9.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2. Queiroz LP, Silva Junior AA. </a:t>
            </a:r>
            <a:r>
              <a:rPr lang="en-GB" sz="1200" dirty="0">
                <a:hlinkClick r:id="rId3"/>
              </a:rPr>
              <a:t>The prevalence and impact of headache in Brazi</a:t>
            </a:r>
            <a:r>
              <a:rPr lang="en-GB" sz="1200" dirty="0"/>
              <a:t>l. Headache. 2015;55 Suppl 1:32-8.</a:t>
            </a:r>
            <a:endParaRPr lang="en-US" sz="1200" b="1" dirty="0"/>
          </a:p>
          <a:p>
            <a:pPr marL="0" indent="0">
              <a:spcBef>
                <a:spcPts val="300"/>
              </a:spcBef>
              <a:buNone/>
            </a:pPr>
            <a:endParaRPr lang="en-US" sz="1200" b="1" dirty="0"/>
          </a:p>
          <a:p>
            <a:pPr marL="0" indent="0">
              <a:spcBef>
                <a:spcPts val="300"/>
              </a:spcBef>
              <a:buNone/>
            </a:pPr>
            <a:r>
              <a:rPr lang="en-US" sz="1200" b="1" dirty="0"/>
              <a:t>Erenumab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3. Goadsby PJ, Reuter U, Hallström Y et al. </a:t>
            </a:r>
            <a:r>
              <a:rPr lang="en-US" sz="1200" dirty="0">
                <a:hlinkClick r:id="rId4"/>
              </a:rPr>
              <a:t>A controlled trial of erenumab in episodic migraine</a:t>
            </a:r>
            <a:r>
              <a:rPr lang="en-US" sz="1200" dirty="0"/>
              <a:t>. N Engl J Med. 2017 Nov 30;377(22):2123-2132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4. Tepper S, Ashina M, Reuter U et al. </a:t>
            </a:r>
            <a:r>
              <a:rPr lang="en-US" sz="1200" dirty="0">
                <a:hlinkClick r:id="rId5"/>
              </a:rPr>
              <a:t>Safety and efficacy of erenumab for preventive treatment of chronic migraine: a randomised, double-blind, placebo-controlled phase 2 trial</a:t>
            </a:r>
            <a:r>
              <a:rPr lang="en-US" sz="1200" dirty="0"/>
              <a:t>. Lancet Neurol. 2017 Jun;16(6):425-434. 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5. Reuter U, Goadsby PJ, Lanteri-Minet M et al. </a:t>
            </a:r>
            <a:r>
              <a:rPr lang="en-GB" sz="1200" dirty="0">
                <a:hlinkClick r:id="rId6"/>
              </a:rPr>
              <a:t>Efficacy and tolerability of erenumab in patients with episodic migraine in whom two-to-four previous preventive treatments were unsuccessful: a randomised, double-blind, placebo-controlled, phase 3b study.</a:t>
            </a:r>
            <a:r>
              <a:rPr lang="en-GB" sz="1200" dirty="0"/>
              <a:t> Lancet. 2018 Nov 24;392(10161):2280-2287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6. Wang SJ, </a:t>
            </a:r>
            <a:r>
              <a:rPr lang="en-GB" sz="1200" dirty="0" err="1"/>
              <a:t>Roxas</a:t>
            </a:r>
            <a:r>
              <a:rPr lang="en-GB" sz="1200" dirty="0"/>
              <a:t> AA Jr, Saravia B et al. </a:t>
            </a:r>
            <a:r>
              <a:rPr lang="en-GB" sz="1200" dirty="0">
                <a:hlinkClick r:id="rId7"/>
              </a:rPr>
              <a:t>Randomised, controlled trial of erenumab for the prevention of episodic </a:t>
            </a:r>
            <a:r>
              <a:rPr lang="en-GB" sz="1200" b="1" dirty="0">
                <a:hlinkClick r:id="rId7"/>
              </a:rPr>
              <a:t>migraine</a:t>
            </a:r>
            <a:r>
              <a:rPr lang="en-GB" sz="1200" dirty="0">
                <a:hlinkClick r:id="rId7"/>
              </a:rPr>
              <a:t> in patients from Asia, the Middle East, and Latin America: The </a:t>
            </a:r>
            <a:r>
              <a:rPr lang="en-GB" sz="1200" b="1" dirty="0">
                <a:hlinkClick r:id="rId7"/>
              </a:rPr>
              <a:t>EMPOwER</a:t>
            </a:r>
            <a:r>
              <a:rPr lang="en-GB" sz="1200" dirty="0">
                <a:hlinkClick r:id="rId7"/>
              </a:rPr>
              <a:t> study.</a:t>
            </a:r>
            <a:r>
              <a:rPr lang="en-GB" sz="1200" dirty="0"/>
              <a:t> Cephalalgia. 2021 Nov;41(13):1285-1297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7. Reuter U, Ehrlich M, </a:t>
            </a:r>
            <a:r>
              <a:rPr lang="en-GB" sz="1200" dirty="0" err="1"/>
              <a:t>Gendolla</a:t>
            </a:r>
            <a:r>
              <a:rPr lang="en-GB" sz="1200" dirty="0"/>
              <a:t> A et al. </a:t>
            </a:r>
            <a:r>
              <a:rPr lang="en-GB" sz="1200" dirty="0">
                <a:hlinkClick r:id="rId8"/>
              </a:rPr>
              <a:t>Erenumab versus topiramate for the prevention of migraine – a randomised, double-blind, active-controlled phase 4 trial</a:t>
            </a:r>
            <a:r>
              <a:rPr lang="en-GB" sz="1200" dirty="0"/>
              <a:t>. Cephalalgia 2021 Nov 7. Online ahead of print</a:t>
            </a:r>
            <a:endParaRPr lang="en-US" sz="1200" dirty="0"/>
          </a:p>
          <a:p>
            <a:pPr marL="0" indent="0">
              <a:spcBef>
                <a:spcPts val="300"/>
              </a:spcBef>
              <a:buNone/>
            </a:pPr>
            <a:endParaRPr lang="en-US" sz="1200" b="1" dirty="0"/>
          </a:p>
          <a:p>
            <a:pPr marL="0" indent="0">
              <a:spcBef>
                <a:spcPts val="300"/>
              </a:spcBef>
              <a:buNone/>
            </a:pPr>
            <a:r>
              <a:rPr lang="en-US" sz="1200" b="1" dirty="0" err="1"/>
              <a:t>Fremanezumab</a:t>
            </a:r>
            <a:endParaRPr lang="en-US" sz="1200" b="1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sz="1200" dirty="0"/>
              <a:t>8. Dodick DW, Silberstein SD, Bigal ME, et al. </a:t>
            </a:r>
            <a:r>
              <a:rPr lang="en-GB" sz="1200" dirty="0">
                <a:hlinkClick r:id="rId9"/>
              </a:rPr>
              <a:t>Effect of fremanezumab compared with placebo for prevention of episodic migraine: a randomized clinical trial</a:t>
            </a:r>
            <a:r>
              <a:rPr lang="en-GB" sz="1200" dirty="0"/>
              <a:t>. JAMA 2018; 319:1999–2008.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sz="1200" dirty="0"/>
              <a:t>9. Silberstein SD, Dodick DW, Bigal ME, et al. </a:t>
            </a:r>
            <a:r>
              <a:rPr lang="en-GB" sz="1200" dirty="0">
                <a:hlinkClick r:id="rId10"/>
              </a:rPr>
              <a:t>Fremanezumab for the preventive treatment of chronic migraine.</a:t>
            </a:r>
            <a:r>
              <a:rPr lang="en-GB" sz="1200" dirty="0"/>
              <a:t> N Engl J Med 2017;377:2113–2122.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10. Ferrari MD, Diener HC, Ning X et al. </a:t>
            </a:r>
            <a:r>
              <a:rPr lang="en-GB" sz="1200" dirty="0">
                <a:hlinkClick r:id="rId11"/>
              </a:rPr>
              <a:t>Fremanezumab versus placebo for migraine prevention in patients with documented failure to up to four migraine preventive medication classes (FOCUS): a randomised, double-blind, placebo-controlled, phase 3b trial.</a:t>
            </a:r>
            <a:r>
              <a:rPr lang="en-GB" sz="1200" dirty="0"/>
              <a:t> Lancet. 2019 Sep 21;394(10203):1030-1040.</a:t>
            </a:r>
            <a:r>
              <a:rPr lang="en-GB" sz="1200" b="1" dirty="0"/>
              <a:t> 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11. Goadsby PJ, Silberstein SD, Yeung PP et al. </a:t>
            </a:r>
            <a:r>
              <a:rPr lang="en-GB" sz="1200" dirty="0">
                <a:hlinkClick r:id="rId12"/>
              </a:rPr>
              <a:t>Long-term safety, tolerability, and efficacy of fremanezumab in migraine: A randomized study</a:t>
            </a:r>
            <a:r>
              <a:rPr lang="en-GB" sz="1200" dirty="0"/>
              <a:t>. Neurology 2020 Nov 3;95(18):e2487-e2499.</a:t>
            </a:r>
            <a:endParaRPr lang="en-US" sz="1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CFB849-5B1A-DB48-BE1E-D8C4BB165215}"/>
              </a:ext>
            </a:extLst>
          </p:cNvPr>
          <p:cNvSpPr txBox="1"/>
          <p:nvPr/>
        </p:nvSpPr>
        <p:spPr>
          <a:xfrm>
            <a:off x="838200" y="6288657"/>
            <a:ext cx="779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502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A4177-847E-B441-966A-6F75928C1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CB76B-1170-8D44-AF12-03BD11A2D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07" y="1097280"/>
            <a:ext cx="10701793" cy="4945711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1200" b="1" dirty="0"/>
              <a:t>Galcanezumab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12. Stauffer VL, Dodick DW, Zhang Q et al.  </a:t>
            </a:r>
            <a:r>
              <a:rPr lang="en-GB" sz="1200" dirty="0">
                <a:hlinkClick r:id="rId2"/>
              </a:rPr>
              <a:t>Evaluation of Galcanezumab for the Prevention of Episodic Migraine: The EVOLVE-1 Randomized Clinical Trial.</a:t>
            </a:r>
            <a:r>
              <a:rPr lang="en-GB" sz="1200" dirty="0"/>
              <a:t> JAMA Neurol. 2018 Sep 1;75(9):1080-1088.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13. Detke HC, Goadsby PJ, Wang S, Friedman DI et al. </a:t>
            </a:r>
            <a:r>
              <a:rPr lang="en-GB" sz="1200" dirty="0">
                <a:hlinkClick r:id="rId3"/>
              </a:rPr>
              <a:t>Galcanezumab in chronic migraine: The randomized, double-blind, placebo-controlled REGAIN study.</a:t>
            </a:r>
            <a:r>
              <a:rPr lang="en-GB" sz="1200" dirty="0"/>
              <a:t> Neurology. 2018 Dec 11;91(24):e2211-e222.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14. Mulleners WM, Kim BK, Láinez MJA et al. </a:t>
            </a:r>
            <a:r>
              <a:rPr lang="en-GB" sz="1200" dirty="0">
                <a:hlinkClick r:id="rId4"/>
              </a:rPr>
              <a:t>Safety and efficacy of</a:t>
            </a:r>
            <a:r>
              <a:rPr lang="en-GB" sz="1200" b="1" dirty="0">
                <a:hlinkClick r:id="rId4"/>
              </a:rPr>
              <a:t> </a:t>
            </a:r>
            <a:r>
              <a:rPr lang="en-GB" sz="1200" dirty="0">
                <a:hlinkClick r:id="rId4"/>
              </a:rPr>
              <a:t>galcanezumab</a:t>
            </a:r>
            <a:r>
              <a:rPr lang="en-GB" sz="1200" b="1" dirty="0">
                <a:hlinkClick r:id="rId4"/>
              </a:rPr>
              <a:t> </a:t>
            </a:r>
            <a:r>
              <a:rPr lang="en-GB" sz="1200" dirty="0">
                <a:hlinkClick r:id="rId4"/>
              </a:rPr>
              <a:t>in patients for whom previous migraine preventive medication from two to four categories had failed (</a:t>
            </a:r>
            <a:r>
              <a:rPr lang="en-GB" sz="1200" b="1" dirty="0">
                <a:hlinkClick r:id="rId4"/>
              </a:rPr>
              <a:t>CONQUER</a:t>
            </a:r>
            <a:r>
              <a:rPr lang="en-GB" sz="1200" dirty="0">
                <a:hlinkClick r:id="rId4"/>
              </a:rPr>
              <a:t>): a multicentre, randomised, double-blind, placebo-controlled, phase 3b trial.</a:t>
            </a:r>
            <a:r>
              <a:rPr lang="en-GB" sz="1200" dirty="0"/>
              <a:t> Lancet Neurol. 2020 Oct;19(10):814-825. 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15. Goadsby PJ, Dodick DW, Leone M et al. </a:t>
            </a:r>
            <a:r>
              <a:rPr lang="en-GB" sz="1200" dirty="0">
                <a:hlinkClick r:id="rId5"/>
              </a:rPr>
              <a:t>Trial of Galcanezumab in Prevention of Episodic Cluster Headache.</a:t>
            </a:r>
            <a:r>
              <a:rPr lang="en-GB" sz="1200" dirty="0"/>
              <a:t> N Engl J Med. 2019 Jul 11;381(2):132-141.</a:t>
            </a:r>
          </a:p>
          <a:p>
            <a:pPr marL="0" indent="0">
              <a:spcBef>
                <a:spcPts val="300"/>
              </a:spcBef>
              <a:buNone/>
            </a:pPr>
            <a:endParaRPr lang="en-US" sz="1200" b="1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b="1" dirty="0" err="1"/>
              <a:t>Eptinezumab</a:t>
            </a:r>
            <a:endParaRPr lang="en-US" sz="1200" b="1" dirty="0"/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16. Ashina M, Saper J, Cady R et al. </a:t>
            </a:r>
            <a:r>
              <a:rPr lang="en-GB" sz="1200" dirty="0">
                <a:hlinkClick r:id="rId6"/>
              </a:rPr>
              <a:t>Eptinezumab in episodic migraine: A randomized, double-blind, placebo-controlled study (PROMISE-1)</a:t>
            </a:r>
            <a:r>
              <a:rPr lang="en-GB" sz="1200" dirty="0"/>
              <a:t>. Cephalalgia. 2020 Mar;40(3):241-254.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17. Lipton RB, Goadsby PJ, Smith J et al. </a:t>
            </a:r>
            <a:r>
              <a:rPr lang="en-GB" sz="1200" dirty="0">
                <a:hlinkClick r:id="rId7"/>
              </a:rPr>
              <a:t>Efficacy and safety of eptinezumab in patients with chronic migraine: PROMISE-2</a:t>
            </a:r>
            <a:r>
              <a:rPr lang="en-GB" sz="1200" dirty="0"/>
              <a:t>. Neurology. 2020 Mar 31;94(13):e1365-e1377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18. Kudrow D, Cady RK, Allan B et al. </a:t>
            </a:r>
            <a:r>
              <a:rPr lang="en-GB" sz="1200" dirty="0">
                <a:hlinkClick r:id="rId8"/>
              </a:rPr>
              <a:t>Long-term safety and tolerability of eptinezumab in patients with chronic migraine: a 2-year, open-label, phase 3 trial.</a:t>
            </a:r>
            <a:r>
              <a:rPr lang="en-GB" sz="1200" dirty="0"/>
              <a:t> BMC Neurology 2021; 21: 126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19. Winner PK, McAllister P, Chakhava G et al. </a:t>
            </a:r>
            <a:r>
              <a:rPr lang="en-GB" sz="1200" dirty="0">
                <a:hlinkClick r:id="rId9"/>
              </a:rPr>
              <a:t>Effects of intravenous eptinezumab vs placebo on headache pain and most bothersome symptom when initiated during a migraine attack</a:t>
            </a:r>
            <a:r>
              <a:rPr lang="en-GB" sz="1200" dirty="0"/>
              <a:t>. JAMA 2021; 325 (23): 2348-2356</a:t>
            </a:r>
          </a:p>
          <a:p>
            <a:pPr marL="0" indent="0">
              <a:spcBef>
                <a:spcPts val="300"/>
              </a:spcBef>
              <a:buNone/>
            </a:pPr>
            <a:endParaRPr lang="en-GB" sz="1200" b="1" dirty="0"/>
          </a:p>
          <a:p>
            <a:pPr marL="0" indent="0">
              <a:spcBef>
                <a:spcPts val="300"/>
              </a:spcBef>
              <a:buNone/>
            </a:pPr>
            <a:r>
              <a:rPr lang="en-GB" sz="1200" b="1" dirty="0"/>
              <a:t>Real World</a:t>
            </a:r>
            <a:r>
              <a:rPr lang="en-GB" sz="1200" dirty="0"/>
              <a:t>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/>
              <a:t>20.Krymchantowski AV, </a:t>
            </a:r>
            <a:r>
              <a:rPr lang="en-GB" sz="1200" dirty="0" err="1"/>
              <a:t>Krymchantowski</a:t>
            </a:r>
            <a:r>
              <a:rPr lang="en-GB" sz="1200" dirty="0"/>
              <a:t> AGF, da </a:t>
            </a:r>
            <a:r>
              <a:rPr lang="en-GB" sz="1200" dirty="0" err="1"/>
              <a:t>Cuhna</a:t>
            </a:r>
            <a:r>
              <a:rPr lang="en-GB" sz="1200" dirty="0"/>
              <a:t> </a:t>
            </a:r>
            <a:r>
              <a:rPr lang="en-GB" sz="1200" dirty="0" err="1"/>
              <a:t>Jevoux</a:t>
            </a:r>
            <a:r>
              <a:rPr lang="en-GB" sz="1200" dirty="0"/>
              <a:t> C. </a:t>
            </a:r>
            <a:r>
              <a:rPr lang="en-GB" sz="1200" dirty="0">
                <a:hlinkClick r:id="rId10"/>
              </a:rPr>
              <a:t>Real-world experience with new migraine treatments in Brazil: preliminary results.</a:t>
            </a:r>
            <a:r>
              <a:rPr lang="en-GB" sz="1200" dirty="0"/>
              <a:t> </a:t>
            </a:r>
            <a:r>
              <a:rPr lang="en-GB" sz="1200" dirty="0" err="1"/>
              <a:t>Avanços</a:t>
            </a:r>
            <a:r>
              <a:rPr lang="en-GB" sz="1200" dirty="0"/>
              <a:t> </a:t>
            </a:r>
            <a:r>
              <a:rPr lang="en-GB" sz="1200" dirty="0" err="1"/>
              <a:t>em</a:t>
            </a:r>
            <a:r>
              <a:rPr lang="en-GB" sz="1200" dirty="0"/>
              <a:t> Medicina 2021, 1(1):24-29 e-ISSN 2676-0347</a:t>
            </a:r>
          </a:p>
        </p:txBody>
      </p:sp>
    </p:spTree>
    <p:extLst>
      <p:ext uri="{BB962C8B-B14F-4D97-AF65-F5344CB8AC3E}">
        <p14:creationId xmlns:p14="http://schemas.microsoft.com/office/powerpoint/2010/main" val="339680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9F05BB-506B-3E4C-B2CC-5F2CF9550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5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A0FD55-F633-124E-93CE-58DF31BE4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5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9AFDCB0-17BD-D44E-8500-A31FC55CB2B7}"/>
              </a:ext>
            </a:extLst>
          </p:cNvPr>
          <p:cNvSpPr/>
          <p:nvPr/>
        </p:nvSpPr>
        <p:spPr>
          <a:xfrm>
            <a:off x="6338334" y="1414272"/>
            <a:ext cx="5424755" cy="4688577"/>
          </a:xfrm>
          <a:prstGeom prst="roundRect">
            <a:avLst/>
          </a:prstGeom>
          <a:solidFill>
            <a:srgbClr val="B2A1C7">
              <a:alpha val="59568"/>
            </a:srgbClr>
          </a:solidFill>
          <a:ln>
            <a:solidFill>
              <a:srgbClr val="B2A1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BC07697-1946-1B4C-861E-A46E66206E1F}"/>
              </a:ext>
            </a:extLst>
          </p:cNvPr>
          <p:cNvSpPr/>
          <p:nvPr/>
        </p:nvSpPr>
        <p:spPr>
          <a:xfrm>
            <a:off x="465489" y="1414272"/>
            <a:ext cx="5424755" cy="4828032"/>
          </a:xfrm>
          <a:prstGeom prst="roundRect">
            <a:avLst/>
          </a:prstGeom>
          <a:solidFill>
            <a:srgbClr val="7030A0">
              <a:alpha val="7248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749BF-DBF2-BF44-B29B-66FBEF65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Migraine medicines in Brazil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92686E-828F-F64D-8FBC-3FF51289069B}"/>
              </a:ext>
            </a:extLst>
          </p:cNvPr>
          <p:cNvSpPr txBox="1">
            <a:spLocks/>
          </p:cNvSpPr>
          <p:nvPr/>
        </p:nvSpPr>
        <p:spPr>
          <a:xfrm>
            <a:off x="682206" y="1787658"/>
            <a:ext cx="5310778" cy="3983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030A0"/>
              </a:buClr>
              <a:buSzPct val="108000"/>
              <a:buFont typeface="Arial" panose="020B0604020202020204" pitchFamily="34" charset="0"/>
              <a:buChar char="•"/>
              <a:defRPr sz="28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30A0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30A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600" b="1" dirty="0">
                <a:solidFill>
                  <a:schemeClr val="bg1"/>
                </a:solidFill>
              </a:rPr>
              <a:t>Available free of charge	    (Sistema </a:t>
            </a:r>
            <a:r>
              <a:rPr lang="en-US" sz="2600" b="1" dirty="0" err="1">
                <a:solidFill>
                  <a:schemeClr val="bg1"/>
                </a:solidFill>
              </a:rPr>
              <a:t>Único</a:t>
            </a:r>
            <a:r>
              <a:rPr lang="en-US" sz="2600" b="1" dirty="0">
                <a:solidFill>
                  <a:schemeClr val="bg1"/>
                </a:solidFill>
              </a:rPr>
              <a:t> de </a:t>
            </a:r>
            <a:r>
              <a:rPr lang="en-US" sz="2600" b="1" dirty="0" err="1">
                <a:solidFill>
                  <a:schemeClr val="bg1"/>
                </a:solidFill>
              </a:rPr>
              <a:t>Saúde</a:t>
            </a:r>
            <a:r>
              <a:rPr lang="en-US" sz="2600" b="1" dirty="0">
                <a:solidFill>
                  <a:schemeClr val="bg1"/>
                </a:solidFill>
              </a:rPr>
              <a:t>, SUS)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</a:pPr>
            <a:r>
              <a:rPr lang="en-US" sz="2200" b="1" dirty="0">
                <a:solidFill>
                  <a:schemeClr val="bg1"/>
                </a:solidFill>
              </a:rPr>
              <a:t>Beta-blockers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</a:pPr>
            <a:r>
              <a:rPr lang="en-US" sz="2200" b="1" dirty="0">
                <a:solidFill>
                  <a:schemeClr val="bg1"/>
                </a:solidFill>
              </a:rPr>
              <a:t>Tricyclic agents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</a:pPr>
            <a:r>
              <a:rPr lang="en-US" sz="2200" b="1" dirty="0">
                <a:solidFill>
                  <a:schemeClr val="bg1"/>
                </a:solidFill>
              </a:rPr>
              <a:t>Sodium valproate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</a:pPr>
            <a:r>
              <a:rPr lang="en-US" sz="2200" b="1" dirty="0">
                <a:solidFill>
                  <a:schemeClr val="bg1"/>
                </a:solidFill>
              </a:rPr>
              <a:t>Acetaminophen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</a:pPr>
            <a:r>
              <a:rPr lang="en-US" sz="2200" b="1" dirty="0">
                <a:solidFill>
                  <a:schemeClr val="bg1"/>
                </a:solidFill>
              </a:rPr>
              <a:t>Non-steroidal anti-inflammatory drugs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</a:pPr>
            <a:r>
              <a:rPr lang="en-US" sz="2200" b="1" dirty="0">
                <a:solidFill>
                  <a:schemeClr val="bg1"/>
                </a:solidFill>
              </a:rPr>
              <a:t>Corticosteroids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761B87-A59A-7146-A259-CB5FA28FCCCE}"/>
              </a:ext>
            </a:extLst>
          </p:cNvPr>
          <p:cNvSpPr txBox="1">
            <a:spLocks/>
          </p:cNvSpPr>
          <p:nvPr/>
        </p:nvSpPr>
        <p:spPr>
          <a:xfrm>
            <a:off x="6567518" y="1788366"/>
            <a:ext cx="5310778" cy="3655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030A0"/>
              </a:buClr>
              <a:buSzPct val="108000"/>
              <a:buFont typeface="Arial" panose="020B0604020202020204" pitchFamily="34" charset="0"/>
              <a:buChar char="•"/>
              <a:defRPr sz="28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30A0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30A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600" b="1" dirty="0"/>
              <a:t>Rarely available without payment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b="1" dirty="0"/>
              <a:t>Topiramate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b="1" dirty="0"/>
              <a:t>Erenumab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b="1" dirty="0" err="1"/>
              <a:t>Fremanezumab</a:t>
            </a:r>
            <a:endParaRPr lang="en-US" sz="2200" b="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b="1" dirty="0"/>
              <a:t>Galcanezumab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b="1" dirty="0" err="1"/>
              <a:t>OnabotulinumtoxinA</a:t>
            </a:r>
            <a:endParaRPr lang="en-US" sz="2200" b="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b="1" dirty="0"/>
              <a:t>Triptans </a:t>
            </a:r>
          </a:p>
        </p:txBody>
      </p:sp>
    </p:spTree>
    <p:extLst>
      <p:ext uri="{BB962C8B-B14F-4D97-AF65-F5344CB8AC3E}">
        <p14:creationId xmlns:p14="http://schemas.microsoft.com/office/powerpoint/2010/main" val="15542559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822B77-78D1-E04C-9B36-40BB658C2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67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12E129-76A9-2648-89C8-34152D073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14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14320B-5D80-E942-8931-B0C9C18FA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5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CBAD36-48CB-5649-9E12-14D20114E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0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8CCE30-1EB7-8B47-BEF5-F4F9C7C8B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22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2963</TotalTime>
  <Words>835</Words>
  <Application>Microsoft Macintosh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Migraine medicines in Brazil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(1)</vt:lpstr>
      <vt:lpstr>References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Bryan</dc:creator>
  <cp:lastModifiedBy>Alison Langdon</cp:lastModifiedBy>
  <cp:revision>233</cp:revision>
  <dcterms:created xsi:type="dcterms:W3CDTF">2021-02-10T14:10:20Z</dcterms:created>
  <dcterms:modified xsi:type="dcterms:W3CDTF">2022-02-10T09:49:40Z</dcterms:modified>
</cp:coreProperties>
</file>