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93455" r:id="rId4"/>
    <p:sldMasterId id="2147493467" r:id="rId5"/>
    <p:sldMasterId id="2147493488" r:id="rId6"/>
  </p:sldMasterIdLst>
  <p:notesMasterIdLst>
    <p:notesMasterId r:id="rId58"/>
  </p:notesMasterIdLst>
  <p:sldIdLst>
    <p:sldId id="317" r:id="rId7"/>
    <p:sldId id="318" r:id="rId8"/>
    <p:sldId id="330" r:id="rId9"/>
    <p:sldId id="325" r:id="rId10"/>
    <p:sldId id="326" r:id="rId11"/>
    <p:sldId id="327" r:id="rId12"/>
    <p:sldId id="329" r:id="rId13"/>
    <p:sldId id="262" r:id="rId14"/>
    <p:sldId id="319" r:id="rId15"/>
    <p:sldId id="264" r:id="rId16"/>
    <p:sldId id="266" r:id="rId17"/>
    <p:sldId id="320" r:id="rId18"/>
    <p:sldId id="268" r:id="rId19"/>
    <p:sldId id="269" r:id="rId20"/>
    <p:sldId id="270" r:id="rId21"/>
    <p:sldId id="271" r:id="rId22"/>
    <p:sldId id="273" r:id="rId23"/>
    <p:sldId id="331" r:id="rId24"/>
    <p:sldId id="321" r:id="rId25"/>
    <p:sldId id="275" r:id="rId26"/>
    <p:sldId id="276" r:id="rId27"/>
    <p:sldId id="277" r:id="rId28"/>
    <p:sldId id="278" r:id="rId29"/>
    <p:sldId id="279" r:id="rId30"/>
    <p:sldId id="281" r:id="rId31"/>
    <p:sldId id="332" r:id="rId32"/>
    <p:sldId id="322" r:id="rId33"/>
    <p:sldId id="287" r:id="rId34"/>
    <p:sldId id="288" r:id="rId35"/>
    <p:sldId id="289" r:id="rId36"/>
    <p:sldId id="290" r:id="rId37"/>
    <p:sldId id="297" r:id="rId38"/>
    <p:sldId id="333" r:id="rId39"/>
    <p:sldId id="323" r:id="rId40"/>
    <p:sldId id="334" r:id="rId41"/>
    <p:sldId id="300" r:id="rId42"/>
    <p:sldId id="302" r:id="rId43"/>
    <p:sldId id="303" r:id="rId44"/>
    <p:sldId id="304" r:id="rId45"/>
    <p:sldId id="305" r:id="rId46"/>
    <p:sldId id="306" r:id="rId47"/>
    <p:sldId id="307" r:id="rId48"/>
    <p:sldId id="308" r:id="rId49"/>
    <p:sldId id="309" r:id="rId50"/>
    <p:sldId id="310" r:id="rId51"/>
    <p:sldId id="335" r:id="rId52"/>
    <p:sldId id="336" r:id="rId53"/>
    <p:sldId id="324" r:id="rId54"/>
    <p:sldId id="312" r:id="rId55"/>
    <p:sldId id="313" r:id="rId56"/>
    <p:sldId id="314" r:id="rId57"/>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1620">
          <p15:clr>
            <a:srgbClr val="A4A3A4"/>
          </p15:clr>
        </p15:guide>
        <p15:guide id="2" pos="2880">
          <p15:clr>
            <a:srgbClr val="A4A3A4"/>
          </p15:clr>
        </p15:guide>
      </p15:sldGuideLst>
    </p:ext>
    <p:ext uri="{2D200454-40CA-4A62-9FC3-DE9A4176ACB9}">
      <p15:notes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274" autoAdjust="0"/>
    <p:restoredTop sz="94660"/>
  </p:normalViewPr>
  <p:slideViewPr>
    <p:cSldViewPr snapToGrid="0" snapToObjects="1">
      <p:cViewPr>
        <p:scale>
          <a:sx n="80" d="100"/>
          <a:sy n="80" d="100"/>
        </p:scale>
        <p:origin x="-968" y="-188"/>
      </p:cViewPr>
      <p:guideLst>
        <p:guide orient="horz" pos="1620"/>
        <p:guide pos="2880"/>
      </p:guideLst>
    </p:cSldViewPr>
  </p:slideViewPr>
  <p:notesTextViewPr>
    <p:cViewPr>
      <p:scale>
        <a:sx n="100" d="100"/>
        <a:sy n="100" d="100"/>
      </p:scale>
      <p:origin x="0" y="0"/>
    </p:cViewPr>
  </p:notesTextViewPr>
  <p:sorterViewPr>
    <p:cViewPr varScale="1">
      <p:scale>
        <a:sx n="1" d="1"/>
        <a:sy n="1" d="1"/>
      </p:scale>
      <p:origin x="0" y="0"/>
    </p:cViewPr>
  </p:sorterViewPr>
  <p:notesViewPr>
    <p:cSldViewPr snapToGrid="0" snapToObjects="1">
      <p:cViewPr>
        <p:scale>
          <a:sx n="160" d="100"/>
          <a:sy n="160" d="100"/>
        </p:scale>
        <p:origin x="-2792" y="-8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slide" Target="slides/slide49.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61"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20614E5-C2E5-45ED-AE51-BB5895F84837}" type="datetimeFigureOut">
              <a:rPr lang="en-US" smtClean="0"/>
              <a:t>11/14/2016</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30F7F3F-C8A0-4D13-927F-DD854B33C90D}" type="slidenum">
              <a:rPr lang="en-US" smtClean="0"/>
              <a:t>‹#›</a:t>
            </a:fld>
            <a:endParaRPr lang="en-US" dirty="0"/>
          </a:p>
        </p:txBody>
      </p:sp>
    </p:spTree>
    <p:extLst>
      <p:ext uri="{BB962C8B-B14F-4D97-AF65-F5344CB8AC3E}">
        <p14:creationId xmlns:p14="http://schemas.microsoft.com/office/powerpoint/2010/main" val="25972398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30F7F3F-C8A0-4D13-927F-DD854B33C90D}" type="slidenum">
              <a:rPr lang="en-US" smtClean="0"/>
              <a:t>1</a:t>
            </a:fld>
            <a:endParaRPr lang="en-US" dirty="0"/>
          </a:p>
        </p:txBody>
      </p:sp>
    </p:spTree>
    <p:extLst>
      <p:ext uri="{BB962C8B-B14F-4D97-AF65-F5344CB8AC3E}">
        <p14:creationId xmlns:p14="http://schemas.microsoft.com/office/powerpoint/2010/main" val="14811568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000" b="1" dirty="0"/>
              <a:t>Erenumab (AMG 334) for prevention of episodic migraine: Primary endpoint analysis</a:t>
            </a:r>
          </a:p>
          <a:p>
            <a:r>
              <a:rPr lang="en-GB" sz="1000" dirty="0"/>
              <a:t>The primary endpoint was the change in monthly migraine days from baseline to the last 4 weeks (weeks 9-12) of double-blind treatment. </a:t>
            </a:r>
          </a:p>
          <a:p>
            <a:endParaRPr lang="en-GB" sz="1000" dirty="0"/>
          </a:p>
          <a:p>
            <a:r>
              <a:rPr lang="en-GB" sz="1000" dirty="0"/>
              <a:t>Treatment with AMG 334 70mg significantly reduced the primary endpoint compared with placebo (least squares mean change [standard error] -3.4 [0.4] days versus -2.3 [0.3] days; difference -1.1 days, 95% CI -2.1 to -0.2, p=0.021). The primary endpoint with AMG 334 7mg (-2.2 [0.4] days) and AMG 334 21mg (-2.4 [0.4] days) did not differ significantly from placebo. </a:t>
            </a:r>
          </a:p>
          <a:p>
            <a:endParaRPr lang="en-GB" dirty="0"/>
          </a:p>
          <a:p>
            <a:r>
              <a:rPr lang="en-GB" sz="900" dirty="0"/>
              <a:t>Reference</a:t>
            </a:r>
          </a:p>
          <a:p>
            <a:r>
              <a:rPr lang="en-GB" sz="900" dirty="0"/>
              <a:t>Sun H et al. Safety and efficacy of AMG 334 for prevention of episodic migraine: a randomised, double-blind, placebo-controlled, phase 2 trial. Lancet Neurol 2016; 15:382.</a:t>
            </a:r>
          </a:p>
          <a:p>
            <a:endParaRPr lang="en-GB" dirty="0"/>
          </a:p>
          <a:p>
            <a:endParaRPr lang="en-GB" dirty="0"/>
          </a:p>
          <a:p>
            <a:endParaRPr lang="en-US" dirty="0"/>
          </a:p>
        </p:txBody>
      </p:sp>
      <p:sp>
        <p:nvSpPr>
          <p:cNvPr id="4" name="Slide Number Placeholder 3"/>
          <p:cNvSpPr>
            <a:spLocks noGrp="1"/>
          </p:cNvSpPr>
          <p:nvPr>
            <p:ph type="sldNum" sz="quarter" idx="10"/>
          </p:nvPr>
        </p:nvSpPr>
        <p:spPr/>
        <p:txBody>
          <a:bodyPr/>
          <a:lstStyle/>
          <a:p>
            <a:fld id="{330F7F3F-C8A0-4D13-927F-DD854B33C90D}" type="slidenum">
              <a:rPr lang="en-US" smtClean="0"/>
              <a:t>15</a:t>
            </a:fld>
            <a:endParaRPr lang="en-US" dirty="0"/>
          </a:p>
        </p:txBody>
      </p:sp>
    </p:spTree>
    <p:extLst>
      <p:ext uri="{BB962C8B-B14F-4D97-AF65-F5344CB8AC3E}">
        <p14:creationId xmlns:p14="http://schemas.microsoft.com/office/powerpoint/2010/main" val="35003733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000" b="1" dirty="0"/>
              <a:t>Erenumab (AMG 334) for prevention of episodic migraine: 50% responder rates</a:t>
            </a:r>
          </a:p>
          <a:p>
            <a:r>
              <a:rPr lang="en-GB" sz="1000" dirty="0"/>
              <a:t>A key pre-specified secondary endpoint was the proportion of patients with at least 50% reduction from baseline in monthly migraine days (50% responder rate) at week 12. </a:t>
            </a:r>
          </a:p>
          <a:p>
            <a:endParaRPr lang="en-GB" sz="1000" dirty="0"/>
          </a:p>
          <a:p>
            <a:r>
              <a:rPr lang="en-GB" sz="1000" dirty="0"/>
              <a:t>This endpoint was significantly greater with AMG 334 70mg than placebo at week 12: 46% (46/99) versus 30% (43/144), odds ratio 2.0, 95% CI 1.2 to 3.4, p=0.011). The 50% responder rate with AMG 334 70 mg was also greater than placebo at week 4 (38% versus 23% with placebo, p=0.008) and week 8 (46% versus 33%, p=0.058). </a:t>
            </a:r>
          </a:p>
          <a:p>
            <a:endParaRPr lang="en-GB" sz="1000" dirty="0"/>
          </a:p>
          <a:p>
            <a:r>
              <a:rPr lang="en-GB" sz="1000" dirty="0"/>
              <a:t>There was no difference, however, between the two lower AMG 334 doses and placebo at week 12 (29% with AMG 334 7mg, 34% with AMG 334 21mg and 30% with placebo).</a:t>
            </a:r>
          </a:p>
          <a:p>
            <a:endParaRPr lang="en-GB" sz="1000" dirty="0"/>
          </a:p>
          <a:p>
            <a:r>
              <a:rPr lang="en-GB" sz="1000" dirty="0"/>
              <a:t>There was no significant difference between AMG 334 (any dose) and placebo for the change from baseline to week 12 in monthly migraine attacks, the other pre-specified secondary endpoint. </a:t>
            </a:r>
          </a:p>
          <a:p>
            <a:endParaRPr lang="en-GB" dirty="0"/>
          </a:p>
          <a:p>
            <a:r>
              <a:rPr lang="en-GB" sz="900" dirty="0"/>
              <a:t>Reference</a:t>
            </a:r>
          </a:p>
          <a:p>
            <a:r>
              <a:rPr lang="en-GB" sz="900" dirty="0"/>
              <a:t>Sun H et al. Safety and efficacy of AMG 334 for prevention of episodic migraine: a randomised, double-blind, placebo-controlled, phase 2 trial. Lancet Neurol 2016; 15:382.</a:t>
            </a:r>
          </a:p>
          <a:p>
            <a:endParaRPr lang="en-GB" dirty="0"/>
          </a:p>
          <a:p>
            <a:endParaRPr lang="en-GB" dirty="0"/>
          </a:p>
          <a:p>
            <a:endParaRPr lang="en-US" dirty="0"/>
          </a:p>
        </p:txBody>
      </p:sp>
      <p:sp>
        <p:nvSpPr>
          <p:cNvPr id="4" name="Slide Number Placeholder 3"/>
          <p:cNvSpPr>
            <a:spLocks noGrp="1"/>
          </p:cNvSpPr>
          <p:nvPr>
            <p:ph type="sldNum" sz="quarter" idx="10"/>
          </p:nvPr>
        </p:nvSpPr>
        <p:spPr/>
        <p:txBody>
          <a:bodyPr/>
          <a:lstStyle/>
          <a:p>
            <a:fld id="{330F7F3F-C8A0-4D13-927F-DD854B33C90D}" type="slidenum">
              <a:rPr lang="en-US" smtClean="0"/>
              <a:t>16</a:t>
            </a:fld>
            <a:endParaRPr lang="en-US" dirty="0"/>
          </a:p>
        </p:txBody>
      </p:sp>
    </p:spTree>
    <p:extLst>
      <p:ext uri="{BB962C8B-B14F-4D97-AF65-F5344CB8AC3E}">
        <p14:creationId xmlns:p14="http://schemas.microsoft.com/office/powerpoint/2010/main" val="6433659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30F7F3F-C8A0-4D13-927F-DD854B33C90D}" type="slidenum">
              <a:rPr lang="en-US" smtClean="0"/>
              <a:t>17</a:t>
            </a:fld>
            <a:endParaRPr lang="en-US" dirty="0"/>
          </a:p>
        </p:txBody>
      </p:sp>
    </p:spTree>
    <p:extLst>
      <p:ext uri="{BB962C8B-B14F-4D97-AF65-F5344CB8AC3E}">
        <p14:creationId xmlns:p14="http://schemas.microsoft.com/office/powerpoint/2010/main" val="12137465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330F7F3F-C8A0-4D13-927F-DD854B33C90D}"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18</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41553354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000" b="1" dirty="0"/>
              <a:t>ALD403 for prevention of episodic migraine</a:t>
            </a:r>
          </a:p>
          <a:p>
            <a:r>
              <a:rPr lang="en-GB" sz="1000" dirty="0"/>
              <a:t>This was a randomised, double-blind, placebo-controlled, exploratory, proof-of-concept phase 2 trial in 174 patients with frequent episodic migraine ; 163 (mean age 39 years, 80% women) received at least one dose of study treatment. </a:t>
            </a:r>
          </a:p>
          <a:p>
            <a:endParaRPr lang="en-GB" sz="1000" dirty="0"/>
          </a:p>
          <a:p>
            <a:r>
              <a:rPr lang="en-GB" sz="1000" dirty="0"/>
              <a:t>The primary objective was to assess safety at 12 weeks after IV infusion (ALD403 or placebo).</a:t>
            </a:r>
          </a:p>
          <a:p>
            <a:r>
              <a:rPr lang="en-GB" sz="1000" dirty="0"/>
              <a:t> </a:t>
            </a:r>
          </a:p>
          <a:p>
            <a:r>
              <a:rPr lang="en-GB" sz="1000" dirty="0"/>
              <a:t>The primary efficacy endpoint was the change from baseline to weeks 5–8 in the frequency of migraine days (defined as any day with migraine or probable migraine with or without aura), as recorded in patient electronic diaries.</a:t>
            </a:r>
          </a:p>
          <a:p>
            <a:endParaRPr lang="en-GB" dirty="0"/>
          </a:p>
          <a:p>
            <a:r>
              <a:rPr lang="en-GB" sz="900" dirty="0"/>
              <a:t>Reference</a:t>
            </a:r>
          </a:p>
          <a:p>
            <a:r>
              <a:rPr lang="en-GB" sz="900" dirty="0"/>
              <a:t>Dodick DW et al. Safety and efficacy of ALD403, an antibody to calcitonin gene-related peptide, for the prevention of frequent episodic migraine: a randomised, double-blind, placebo-controlled, exploratory phase 2 trial. </a:t>
            </a:r>
            <a:r>
              <a:rPr lang="fr-FR" sz="900" dirty="0"/>
              <a:t>Lancet Neurol 2014;13:1100.</a:t>
            </a:r>
            <a:endParaRPr lang="en-US" sz="900" dirty="0"/>
          </a:p>
        </p:txBody>
      </p:sp>
      <p:sp>
        <p:nvSpPr>
          <p:cNvPr id="4" name="Slide Number Placeholder 3"/>
          <p:cNvSpPr>
            <a:spLocks noGrp="1"/>
          </p:cNvSpPr>
          <p:nvPr>
            <p:ph type="sldNum" sz="quarter" idx="10"/>
          </p:nvPr>
        </p:nvSpPr>
        <p:spPr/>
        <p:txBody>
          <a:bodyPr/>
          <a:lstStyle/>
          <a:p>
            <a:fld id="{330F7F3F-C8A0-4D13-927F-DD854B33C90D}" type="slidenum">
              <a:rPr lang="en-US" smtClean="0"/>
              <a:t>20</a:t>
            </a:fld>
            <a:endParaRPr lang="en-US" dirty="0"/>
          </a:p>
        </p:txBody>
      </p:sp>
    </p:spTree>
    <p:extLst>
      <p:ext uri="{BB962C8B-B14F-4D97-AF65-F5344CB8AC3E}">
        <p14:creationId xmlns:p14="http://schemas.microsoft.com/office/powerpoint/2010/main" val="40426361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000" b="1" dirty="0"/>
              <a:t>ALD403 for prevention of episodic migraine: Primary endpoint analysis, weeks 5-8</a:t>
            </a:r>
          </a:p>
          <a:p>
            <a:endParaRPr lang="en-GB" sz="1000" dirty="0"/>
          </a:p>
          <a:p>
            <a:r>
              <a:rPr lang="en-GB" sz="1000" dirty="0"/>
              <a:t>The primary efficacy analysis included data for all patients who completed the electronic diary on more than 92% of days, i.e. 80 patients in the placebo group and 78 patients in the ALD403 group. </a:t>
            </a:r>
          </a:p>
          <a:p>
            <a:endParaRPr lang="en-GB" sz="1000" dirty="0"/>
          </a:p>
          <a:p>
            <a:r>
              <a:rPr lang="en-GB" sz="1000" dirty="0"/>
              <a:t>A single dose of ALD403 was associated with a significantly greater mean change in migraine days between baseline and weeks 5-8 compared with placebo (-5.6 [standard deviation 3.0] versus -4.6 [3.6] days, treatment difference -1.0 days, 95% CI -2.0 to 0.1, one-sided p-value 0.0306). </a:t>
            </a:r>
          </a:p>
          <a:p>
            <a:endParaRPr lang="en-GB" sz="1000" dirty="0"/>
          </a:p>
          <a:p>
            <a:r>
              <a:rPr lang="en-GB" sz="1000" dirty="0"/>
              <a:t>The sensitivity analysis using the last observation carried forward approach was similar (-5.6 [3.0] days with ALD403 versus -4.6 [3.6] with placebo, treatment difference -1.0 days,  95% CI -2.0 to 0.1, p=0.026). </a:t>
            </a:r>
          </a:p>
          <a:p>
            <a:endParaRPr lang="en-GB" dirty="0"/>
          </a:p>
          <a:p>
            <a:r>
              <a:rPr lang="en-US" sz="900" dirty="0"/>
              <a:t>Reference</a:t>
            </a:r>
          </a:p>
          <a:p>
            <a:r>
              <a:rPr lang="en-US" sz="900" dirty="0"/>
              <a:t>Dodick DW et al. Safety and efficacy of ALD403, an antibody to calcitonin gene-related peptide, for the prevention of frequent episodic migraine: a randomised, double-blind, placebo-controlled, exploratory phase 2 trial. Lancet Neurol 2014;13:1100.</a:t>
            </a:r>
          </a:p>
          <a:p>
            <a:endParaRPr lang="en-US" dirty="0"/>
          </a:p>
        </p:txBody>
      </p:sp>
      <p:sp>
        <p:nvSpPr>
          <p:cNvPr id="4" name="Slide Number Placeholder 3"/>
          <p:cNvSpPr>
            <a:spLocks noGrp="1"/>
          </p:cNvSpPr>
          <p:nvPr>
            <p:ph type="sldNum" sz="quarter" idx="10"/>
          </p:nvPr>
        </p:nvSpPr>
        <p:spPr/>
        <p:txBody>
          <a:bodyPr/>
          <a:lstStyle/>
          <a:p>
            <a:fld id="{330F7F3F-C8A0-4D13-927F-DD854B33C90D}" type="slidenum">
              <a:rPr lang="en-US" smtClean="0"/>
              <a:t>21</a:t>
            </a:fld>
            <a:endParaRPr lang="en-US" dirty="0"/>
          </a:p>
        </p:txBody>
      </p:sp>
    </p:spTree>
    <p:extLst>
      <p:ext uri="{BB962C8B-B14F-4D97-AF65-F5344CB8AC3E}">
        <p14:creationId xmlns:p14="http://schemas.microsoft.com/office/powerpoint/2010/main" val="1325833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ALD403 for prevention of episodic migraine: Early responder rates (weeks 1-4)</a:t>
            </a:r>
          </a:p>
          <a:p>
            <a:r>
              <a:rPr lang="en-GB" sz="1000" dirty="0"/>
              <a:t>A key secondary efficacy endpoint was the responder rate, i.e. the proportion of patients with a 50% or 75% reduction in migraine days at weeks 1-4, 5-8, and 9-12, and 100% responder rates at weeks 1-4, 5-8 and 9-12. </a:t>
            </a:r>
          </a:p>
          <a:p>
            <a:endParaRPr lang="en-GB" sz="1000" dirty="0"/>
          </a:p>
          <a:p>
            <a:r>
              <a:rPr lang="en-GB" sz="1000" dirty="0"/>
              <a:t>For all time points, responder rates were numerically higher with ALD403 than placebo. Notably, there was evidence of significant early response (weeks 1-4) with ALD403 across all categories of responder rate: 75% with ALD403 vs. 50% with placebo for 50% responder rate; 51% with ALD403 vs. 24% with placebo for 75% responder rate; and 26% with ALD403 vs. 5% with placebo for 100% responder rate. </a:t>
            </a:r>
          </a:p>
          <a:p>
            <a:endParaRPr lang="en-GB" sz="1000" dirty="0"/>
          </a:p>
          <a:p>
            <a:r>
              <a:rPr lang="en-GB" sz="900" dirty="0"/>
              <a:t>Reference</a:t>
            </a:r>
          </a:p>
          <a:p>
            <a:r>
              <a:rPr lang="en-GB" sz="900" dirty="0"/>
              <a:t>Dodick DW et al. Safety and efficacy of ALD403, an antibody to calcitonin gene-related peptide, for the prevention of frequent episodic migraine: a randomised, double-blind, placebo-controlled, exploratory phase 2 trial. Lancet Neurol 2014;13:1100.</a:t>
            </a:r>
          </a:p>
          <a:p>
            <a:endParaRPr lang="en-GB" dirty="0"/>
          </a:p>
          <a:p>
            <a:endParaRPr lang="en-US" dirty="0"/>
          </a:p>
        </p:txBody>
      </p:sp>
      <p:sp>
        <p:nvSpPr>
          <p:cNvPr id="4" name="Slide Number Placeholder 3"/>
          <p:cNvSpPr>
            <a:spLocks noGrp="1"/>
          </p:cNvSpPr>
          <p:nvPr>
            <p:ph type="sldNum" sz="quarter" idx="10"/>
          </p:nvPr>
        </p:nvSpPr>
        <p:spPr/>
        <p:txBody>
          <a:bodyPr/>
          <a:lstStyle/>
          <a:p>
            <a:fld id="{330F7F3F-C8A0-4D13-927F-DD854B33C90D}" type="slidenum">
              <a:rPr lang="en-US" smtClean="0"/>
              <a:t>22</a:t>
            </a:fld>
            <a:endParaRPr lang="en-US" dirty="0"/>
          </a:p>
        </p:txBody>
      </p:sp>
    </p:spTree>
    <p:extLst>
      <p:ext uri="{BB962C8B-B14F-4D97-AF65-F5344CB8AC3E}">
        <p14:creationId xmlns:p14="http://schemas.microsoft.com/office/powerpoint/2010/main" val="24377623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000" b="1" dirty="0"/>
              <a:t>ALD403 for prevention of episodic migraine: Responder rates (weeks 1-12) Post-hoc analysis</a:t>
            </a:r>
          </a:p>
          <a:p>
            <a:r>
              <a:rPr lang="en-GB" sz="1000" dirty="0"/>
              <a:t>Because of the importance of responder rates as an outcome measure in migraine prevention trials, a post-hoc responder endpoint that assessed overall responder status from week 1 to week 12 was evaluated. This endpoint classified a patient as a 50% responder if they were a 50% responder for each of the 4-week intervals</a:t>
            </a:r>
          </a:p>
          <a:p>
            <a:r>
              <a:rPr lang="en-GB" sz="1000" dirty="0"/>
              <a:t>(weeks 1–4, 5–8, and 9–12). Similar post hoc responder endpoints were used for 75% and 100% responder rates. </a:t>
            </a:r>
          </a:p>
          <a:p>
            <a:endParaRPr lang="en-GB" sz="1000" dirty="0"/>
          </a:p>
          <a:p>
            <a:r>
              <a:rPr lang="en-GB" sz="1000" dirty="0"/>
              <a:t>For all these post hoc responder rates, treatment with ALD403 led to significantly higher response rates than placebo; over the 12 weeks, 11 patients treated with ALD403 had no migraine attacks.  </a:t>
            </a:r>
          </a:p>
          <a:p>
            <a:endParaRPr lang="en-GB" dirty="0"/>
          </a:p>
          <a:p>
            <a:r>
              <a:rPr lang="en-US" sz="1000" dirty="0"/>
              <a:t>Reference</a:t>
            </a:r>
          </a:p>
          <a:p>
            <a:r>
              <a:rPr lang="en-US" sz="1000" dirty="0"/>
              <a:t>Dodick DW et al. Safety and efficacy of ALD403, an antibody to calcitonin gene-related peptide, for the prevention of frequent episodic migraine: a randomised, double-blind, placebo-controlled, exploratory phase 2 trial. Lancet Neurol 2014;13:1100.</a:t>
            </a:r>
          </a:p>
          <a:p>
            <a:endParaRPr lang="en-US" dirty="0"/>
          </a:p>
        </p:txBody>
      </p:sp>
      <p:sp>
        <p:nvSpPr>
          <p:cNvPr id="4" name="Slide Number Placeholder 3"/>
          <p:cNvSpPr>
            <a:spLocks noGrp="1"/>
          </p:cNvSpPr>
          <p:nvPr>
            <p:ph type="sldNum" sz="quarter" idx="10"/>
          </p:nvPr>
        </p:nvSpPr>
        <p:spPr/>
        <p:txBody>
          <a:bodyPr/>
          <a:lstStyle/>
          <a:p>
            <a:fld id="{330F7F3F-C8A0-4D13-927F-DD854B33C90D}" type="slidenum">
              <a:rPr lang="en-US" smtClean="0"/>
              <a:t>23</a:t>
            </a:fld>
            <a:endParaRPr lang="en-US" dirty="0"/>
          </a:p>
        </p:txBody>
      </p:sp>
    </p:spTree>
    <p:extLst>
      <p:ext uri="{BB962C8B-B14F-4D97-AF65-F5344CB8AC3E}">
        <p14:creationId xmlns:p14="http://schemas.microsoft.com/office/powerpoint/2010/main" val="22337795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000" b="1" dirty="0"/>
              <a:t>ALD403 for prevention of episodic migraine: Post hoc analysis at 6 months</a:t>
            </a:r>
          </a:p>
          <a:p>
            <a:endParaRPr lang="en-GB" sz="1000" dirty="0"/>
          </a:p>
          <a:p>
            <a:r>
              <a:rPr lang="en-GB" sz="1000" dirty="0"/>
              <a:t>In a post hoc analysis, a single dose of ALD403 provided sustained relief from migraine for 6 months; 26% of patients treated with ALD403 were 75% responders (vs. 33% at 12 weeks) and 11% of patients treated with ALD403 were 100% responders (vs. 16% at 12 weeks). </a:t>
            </a:r>
          </a:p>
          <a:p>
            <a:endParaRPr lang="en-GB" dirty="0"/>
          </a:p>
          <a:p>
            <a:r>
              <a:rPr lang="en-GB" sz="900" dirty="0"/>
              <a:t>Reference</a:t>
            </a:r>
            <a:endParaRPr lang="en-US" sz="900" dirty="0"/>
          </a:p>
          <a:p>
            <a:r>
              <a:rPr lang="en-US" sz="900" dirty="0"/>
              <a:t>Smith J et al. Cephalalgia 2015; 35(6S) 4-5.</a:t>
            </a:r>
          </a:p>
        </p:txBody>
      </p:sp>
      <p:sp>
        <p:nvSpPr>
          <p:cNvPr id="4" name="Slide Number Placeholder 3"/>
          <p:cNvSpPr>
            <a:spLocks noGrp="1"/>
          </p:cNvSpPr>
          <p:nvPr>
            <p:ph type="sldNum" sz="quarter" idx="10"/>
          </p:nvPr>
        </p:nvSpPr>
        <p:spPr/>
        <p:txBody>
          <a:bodyPr/>
          <a:lstStyle/>
          <a:p>
            <a:fld id="{330F7F3F-C8A0-4D13-927F-DD854B33C90D}" type="slidenum">
              <a:rPr lang="en-US" smtClean="0"/>
              <a:t>24</a:t>
            </a:fld>
            <a:endParaRPr lang="en-US" dirty="0"/>
          </a:p>
        </p:txBody>
      </p:sp>
    </p:spTree>
    <p:extLst>
      <p:ext uri="{BB962C8B-B14F-4D97-AF65-F5344CB8AC3E}">
        <p14:creationId xmlns:p14="http://schemas.microsoft.com/office/powerpoint/2010/main" val="130651659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000" b="1" dirty="0"/>
              <a:t>ALD403 for prevention of episodic migraine: Adverse event profile</a:t>
            </a:r>
          </a:p>
          <a:p>
            <a:r>
              <a:rPr lang="en-GB" sz="1000" dirty="0"/>
              <a:t>The adverse event profile and safety findings indicated that a single IV dose of ALD403 1000mg was generally safe and well tolerated. Most adverse events were mild to moderate in severity. No patients discontinued the study due to adverse events, and there were no serious treatment-related  adverse events. </a:t>
            </a:r>
          </a:p>
          <a:p>
            <a:endParaRPr lang="en-GB" dirty="0"/>
          </a:p>
          <a:p>
            <a:r>
              <a:rPr lang="en-GB" sz="900" dirty="0"/>
              <a:t>Reference</a:t>
            </a:r>
          </a:p>
          <a:p>
            <a:r>
              <a:rPr lang="en-GB" sz="900" dirty="0"/>
              <a:t>Dodick DW et al. Safety and efficacy of ALD403, an antibody to calcitonin gene-related peptide, for the prevention of frequent episodic migraine: a randomised, double-blind, placebo-controlled, exploratory phase 2 trial. Lancet Neurol 2014;13:1100.</a:t>
            </a:r>
          </a:p>
          <a:p>
            <a:endParaRPr lang="en-GB" dirty="0"/>
          </a:p>
          <a:p>
            <a:endParaRPr lang="en-GB" dirty="0"/>
          </a:p>
          <a:p>
            <a:endParaRPr lang="en-US" dirty="0"/>
          </a:p>
        </p:txBody>
      </p:sp>
      <p:sp>
        <p:nvSpPr>
          <p:cNvPr id="4" name="Slide Number Placeholder 3"/>
          <p:cNvSpPr>
            <a:spLocks noGrp="1"/>
          </p:cNvSpPr>
          <p:nvPr>
            <p:ph type="sldNum" sz="quarter" idx="10"/>
          </p:nvPr>
        </p:nvSpPr>
        <p:spPr/>
        <p:txBody>
          <a:bodyPr/>
          <a:lstStyle/>
          <a:p>
            <a:fld id="{330F7F3F-C8A0-4D13-927F-DD854B33C90D}" type="slidenum">
              <a:rPr lang="en-US" smtClean="0"/>
              <a:t>25</a:t>
            </a:fld>
            <a:endParaRPr lang="en-US" dirty="0"/>
          </a:p>
        </p:txBody>
      </p:sp>
    </p:spTree>
    <p:extLst>
      <p:ext uri="{BB962C8B-B14F-4D97-AF65-F5344CB8AC3E}">
        <p14:creationId xmlns:p14="http://schemas.microsoft.com/office/powerpoint/2010/main" val="16035880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000" b="1" dirty="0"/>
              <a:t>What is migraine?</a:t>
            </a:r>
          </a:p>
          <a:p>
            <a:r>
              <a:rPr lang="en-GB" sz="1000" dirty="0"/>
              <a:t>Migraine is considered a neurovascular disorder, in which activation of primary afferent neurons that innervate the dural blood vessels promote the headache phase. Activation of the trigeminovascular</a:t>
            </a:r>
          </a:p>
          <a:p>
            <a:r>
              <a:rPr lang="en-GB" sz="1000" dirty="0"/>
              <a:t>system is now thought to play an essential role.</a:t>
            </a:r>
          </a:p>
          <a:p>
            <a:endParaRPr lang="en-GB" sz="1000" dirty="0"/>
          </a:p>
          <a:p>
            <a:r>
              <a:rPr lang="en-GB" sz="900" dirty="0"/>
              <a:t>References</a:t>
            </a:r>
          </a:p>
          <a:p>
            <a:r>
              <a:rPr lang="en-GB" sz="900" dirty="0"/>
              <a:t>Russell FA et al. Calcitonin Gene-Related Peptide: physiology and pathophysiology. Physiol Rev 2013;94:1099.</a:t>
            </a:r>
          </a:p>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6933E67E-E95F-4F6E-A635-A42356CFC64D}"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3</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164103793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900" dirty="0"/>
          </a:p>
        </p:txBody>
      </p:sp>
      <p:sp>
        <p:nvSpPr>
          <p:cNvPr id="4" name="Slide Number Placeholder 3"/>
          <p:cNvSpPr>
            <a:spLocks noGrp="1"/>
          </p:cNvSpPr>
          <p:nvPr>
            <p:ph type="sldNum" sz="quarter" idx="10"/>
          </p:nvPr>
        </p:nvSpPr>
        <p:spPr/>
        <p:txBody>
          <a:bodyPr/>
          <a:lstStyle/>
          <a:p>
            <a:fld id="{330F7F3F-C8A0-4D13-927F-DD854B33C90D}" type="slidenum">
              <a:rPr lang="en-US" smtClean="0"/>
              <a:t>26</a:t>
            </a:fld>
            <a:endParaRPr lang="en-US" dirty="0"/>
          </a:p>
        </p:txBody>
      </p:sp>
    </p:spTree>
    <p:extLst>
      <p:ext uri="{BB962C8B-B14F-4D97-AF65-F5344CB8AC3E}">
        <p14:creationId xmlns:p14="http://schemas.microsoft.com/office/powerpoint/2010/main" val="156624934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30F7F3F-C8A0-4D13-927F-DD854B33C90D}" type="slidenum">
              <a:rPr lang="en-US" smtClean="0"/>
              <a:t>27</a:t>
            </a:fld>
            <a:endParaRPr lang="en-US" dirty="0"/>
          </a:p>
        </p:txBody>
      </p:sp>
    </p:spTree>
    <p:extLst>
      <p:ext uri="{BB962C8B-B14F-4D97-AF65-F5344CB8AC3E}">
        <p14:creationId xmlns:p14="http://schemas.microsoft.com/office/powerpoint/2010/main" val="336937375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47058" y="4400550"/>
            <a:ext cx="5425141" cy="3936626"/>
          </a:xfrm>
        </p:spPr>
        <p:txBody>
          <a:bodyPr/>
          <a:lstStyle/>
          <a:p>
            <a:r>
              <a:rPr lang="en-GB" b="1" dirty="0"/>
              <a:t>Galcanezumab (LY2951742) for prevention of migraine: study design</a:t>
            </a:r>
          </a:p>
          <a:p>
            <a:r>
              <a:rPr lang="en-GB" sz="1000" dirty="0"/>
              <a:t>This phase 2 trial consisted of 4 periods:</a:t>
            </a:r>
          </a:p>
          <a:p>
            <a:pPr marL="171450" indent="-171450">
              <a:buFont typeface="Arial" panose="020B0604020202020204" pitchFamily="34" charset="0"/>
              <a:buChar char="•"/>
            </a:pPr>
            <a:r>
              <a:rPr lang="en-GB" sz="1000" dirty="0"/>
              <a:t>Screening (discontinuation of any existing migraine preventive medications, ≥30 days; </a:t>
            </a:r>
          </a:p>
          <a:p>
            <a:pPr marL="171450" indent="-171450">
              <a:buFont typeface="Arial" panose="020B0604020202020204" pitchFamily="34" charset="0"/>
              <a:buChar char="•"/>
            </a:pPr>
            <a:r>
              <a:rPr lang="en-GB" sz="1000" dirty="0"/>
              <a:t>Baseline, to assess study eligibility on the basis of frequency of migraine days (28 days)</a:t>
            </a:r>
          </a:p>
          <a:p>
            <a:pPr marL="171450" indent="-171450">
              <a:buFont typeface="Arial" panose="020B0604020202020204" pitchFamily="34" charset="0"/>
              <a:buChar char="•"/>
            </a:pPr>
            <a:r>
              <a:rPr lang="en-GB" sz="1000" dirty="0"/>
              <a:t>Double-blind treatment period (12 weeks)</a:t>
            </a:r>
          </a:p>
          <a:p>
            <a:pPr marL="171450" indent="-171450">
              <a:buFont typeface="Arial" panose="020B0604020202020204" pitchFamily="34" charset="0"/>
              <a:buChar char="•"/>
            </a:pPr>
            <a:r>
              <a:rPr lang="en-GB" sz="1000" dirty="0"/>
              <a:t>Follow-up period (12 weeks).</a:t>
            </a:r>
          </a:p>
          <a:p>
            <a:endParaRPr lang="en-GB" sz="1000" dirty="0"/>
          </a:p>
          <a:p>
            <a:r>
              <a:rPr lang="en-GB" sz="1000" dirty="0"/>
              <a:t>The primary efficacy endpoint was the mean change from baseline in the number of migraine headache days over a 28-day period (weeks 9-12).</a:t>
            </a:r>
          </a:p>
          <a:p>
            <a:endParaRPr lang="en-GB" sz="1000" dirty="0"/>
          </a:p>
          <a:p>
            <a:r>
              <a:rPr lang="en-GB" sz="1000" dirty="0"/>
              <a:t>Secondary endpoints included the mean change from baseline in the number of days with headache, or migraine/probable migraine; migraine attacks/28-day period; and the proportion of responders (patients with &gt;50% reduction in the number of migraine headache days in a  28-day period). </a:t>
            </a:r>
          </a:p>
          <a:p>
            <a:endParaRPr lang="en-GB" dirty="0"/>
          </a:p>
          <a:p>
            <a:r>
              <a:rPr lang="en-GB" sz="900" dirty="0"/>
              <a:t>Reference</a:t>
            </a:r>
          </a:p>
          <a:p>
            <a:r>
              <a:rPr lang="en-GB" sz="900" dirty="0"/>
              <a:t>Dodick DW et al. Safety and efficacy of LY2951742, a monoclonal antibody to calcitonin gene-related peptide, for the prevention of migraine: a phase 2, randomised, double-blind, placebo-controlled study. </a:t>
            </a:r>
            <a:r>
              <a:rPr lang="fr-FR" sz="900" dirty="0"/>
              <a:t>Lancet Neurol 2014; 13: 885.</a:t>
            </a:r>
            <a:endParaRPr lang="en-US" sz="900" dirty="0"/>
          </a:p>
        </p:txBody>
      </p:sp>
      <p:sp>
        <p:nvSpPr>
          <p:cNvPr id="4" name="Slide Number Placeholder 3"/>
          <p:cNvSpPr>
            <a:spLocks noGrp="1"/>
          </p:cNvSpPr>
          <p:nvPr>
            <p:ph type="sldNum" sz="quarter" idx="10"/>
          </p:nvPr>
        </p:nvSpPr>
        <p:spPr/>
        <p:txBody>
          <a:bodyPr/>
          <a:lstStyle/>
          <a:p>
            <a:fld id="{330F7F3F-C8A0-4D13-927F-DD854B33C90D}" type="slidenum">
              <a:rPr lang="en-US" smtClean="0"/>
              <a:t>28</a:t>
            </a:fld>
            <a:endParaRPr lang="en-US" dirty="0"/>
          </a:p>
        </p:txBody>
      </p:sp>
    </p:spTree>
    <p:extLst>
      <p:ext uri="{BB962C8B-B14F-4D97-AF65-F5344CB8AC3E}">
        <p14:creationId xmlns:p14="http://schemas.microsoft.com/office/powerpoint/2010/main" val="100102778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000" b="1" dirty="0"/>
              <a:t>Galcanezumab (LY2951742) for prevention of migraine: Primary Endpoint analysis</a:t>
            </a:r>
          </a:p>
          <a:p>
            <a:r>
              <a:rPr lang="en-GB" sz="1000" dirty="0"/>
              <a:t>Treatment with LY2951742 led to significantly greater change in the primary endpoint than placebo. The mean [standard deviation] change  from baseline to week 12 in the number of migraine headache days was -4.2 (3.1, 62.5% decrease) with LY2951742 vs. -3.0 (3.0, 42.3% decrease) with placebo, (least squares mean difference -1.2, 90% CI -1.9 to -0.6, p=0.003). </a:t>
            </a:r>
          </a:p>
          <a:p>
            <a:endParaRPr lang="en-GB" sz="1000" dirty="0"/>
          </a:p>
          <a:p>
            <a:r>
              <a:rPr lang="en-US" sz="900" dirty="0"/>
              <a:t>Reference</a:t>
            </a:r>
          </a:p>
          <a:p>
            <a:r>
              <a:rPr lang="en-US" sz="900" dirty="0"/>
              <a:t>Dodick DW et al. Safety and efficacy of LY2951742, a monoclonal antibody to calcitonin gene-related peptide, for the prevention of migraine: a phase 2, randomised, double-blind, placebo-controlled study. Lancet Neurol 2014; 13: 885.</a:t>
            </a:r>
          </a:p>
          <a:p>
            <a:endParaRPr lang="en-US" dirty="0"/>
          </a:p>
        </p:txBody>
      </p:sp>
      <p:sp>
        <p:nvSpPr>
          <p:cNvPr id="4" name="Slide Number Placeholder 3"/>
          <p:cNvSpPr>
            <a:spLocks noGrp="1"/>
          </p:cNvSpPr>
          <p:nvPr>
            <p:ph type="sldNum" sz="quarter" idx="10"/>
          </p:nvPr>
        </p:nvSpPr>
        <p:spPr/>
        <p:txBody>
          <a:bodyPr/>
          <a:lstStyle/>
          <a:p>
            <a:fld id="{330F7F3F-C8A0-4D13-927F-DD854B33C90D}" type="slidenum">
              <a:rPr lang="en-US" smtClean="0"/>
              <a:t>29</a:t>
            </a:fld>
            <a:endParaRPr lang="en-US" dirty="0"/>
          </a:p>
        </p:txBody>
      </p:sp>
    </p:spTree>
    <p:extLst>
      <p:ext uri="{BB962C8B-B14F-4D97-AF65-F5344CB8AC3E}">
        <p14:creationId xmlns:p14="http://schemas.microsoft.com/office/powerpoint/2010/main" val="72959232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000" b="1" dirty="0"/>
              <a:t>Galcanezumab (LY2951742) for prevention of migraine: Secondary Efficacy endpoints</a:t>
            </a:r>
          </a:p>
          <a:p>
            <a:r>
              <a:rPr lang="en-GB" sz="1000" dirty="0"/>
              <a:t>Treatment with galcanezumab was also associated with significant improvements in secondary efficacy endpoints, as summarised in the slide.</a:t>
            </a:r>
          </a:p>
          <a:p>
            <a:endParaRPr lang="en-GB" dirty="0"/>
          </a:p>
          <a:p>
            <a:r>
              <a:rPr lang="en-GB" sz="900" dirty="0"/>
              <a:t>Reference</a:t>
            </a:r>
          </a:p>
          <a:p>
            <a:r>
              <a:rPr lang="en-GB" sz="900" dirty="0"/>
              <a:t>Dodick DW et al. Safety and efficacy of LY2951742, a monoclonal antibody to calcitonin gene-related peptide, for the prevention of migraine: a phase 2, randomised, double-blind, placebo-controlled study. Lancet Neurol 2014; 13: 885.</a:t>
            </a:r>
          </a:p>
          <a:p>
            <a:endParaRPr lang="en-GB" sz="900" dirty="0"/>
          </a:p>
          <a:p>
            <a:r>
              <a:rPr lang="en-GB" dirty="0">
                <a:solidFill>
                  <a:srgbClr val="FF0000"/>
                </a:solidFill>
              </a:rPr>
              <a:t>AMEND FOR ALI:</a:t>
            </a:r>
          </a:p>
          <a:p>
            <a:r>
              <a:rPr lang="en-GB" dirty="0">
                <a:solidFill>
                  <a:srgbClr val="FF0000"/>
                </a:solidFill>
              </a:rPr>
              <a:t>CHANGE IN MIGRAINE/PROBABLE MIGRAINE DAYS -4.8 AND -3.5</a:t>
            </a:r>
          </a:p>
          <a:p>
            <a:endParaRPr lang="en-US" dirty="0"/>
          </a:p>
        </p:txBody>
      </p:sp>
      <p:sp>
        <p:nvSpPr>
          <p:cNvPr id="4" name="Slide Number Placeholder 3"/>
          <p:cNvSpPr>
            <a:spLocks noGrp="1"/>
          </p:cNvSpPr>
          <p:nvPr>
            <p:ph type="sldNum" sz="quarter" idx="10"/>
          </p:nvPr>
        </p:nvSpPr>
        <p:spPr/>
        <p:txBody>
          <a:bodyPr/>
          <a:lstStyle/>
          <a:p>
            <a:fld id="{330F7F3F-C8A0-4D13-927F-DD854B33C90D}" type="slidenum">
              <a:rPr lang="en-US" smtClean="0"/>
              <a:t>30</a:t>
            </a:fld>
            <a:endParaRPr lang="en-US" dirty="0"/>
          </a:p>
        </p:txBody>
      </p:sp>
    </p:spTree>
    <p:extLst>
      <p:ext uri="{BB962C8B-B14F-4D97-AF65-F5344CB8AC3E}">
        <p14:creationId xmlns:p14="http://schemas.microsoft.com/office/powerpoint/2010/main" val="102013918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000" b="1" dirty="0"/>
              <a:t>Galcanezumab (LY2951742) for prevention of migraine: Responder rate</a:t>
            </a:r>
            <a:r>
              <a:rPr lang="en-GB" sz="1000" dirty="0"/>
              <a:t>s</a:t>
            </a:r>
          </a:p>
          <a:p>
            <a:r>
              <a:rPr lang="en-GB" sz="1000" dirty="0"/>
              <a:t>In the secondary endpoint analysis, there were more &gt;50% responders in the LY2951742 group than in the placebo group (odds ratio 2.88, 90% CI 1.78–4.69).</a:t>
            </a:r>
          </a:p>
          <a:p>
            <a:endParaRPr lang="en-GB" sz="1000" dirty="0"/>
          </a:p>
          <a:p>
            <a:r>
              <a:rPr lang="en-GB" sz="1000" dirty="0"/>
              <a:t>Additionally, in an exploratory post hoc analysis, 75% and 100% responder rates were more than 2-fold higher with LY2951742 than placebo.</a:t>
            </a:r>
          </a:p>
          <a:p>
            <a:endParaRPr lang="en-GB" dirty="0"/>
          </a:p>
          <a:p>
            <a:r>
              <a:rPr lang="en-GB" sz="900" dirty="0"/>
              <a:t>Reference</a:t>
            </a:r>
          </a:p>
          <a:p>
            <a:r>
              <a:rPr lang="en-GB" sz="900" dirty="0"/>
              <a:t>Dodick DW et al. Safety and efficacy of LY2951742, a monoclonal antibody to calcitonin gene-related peptide, for the prevention of migraine: a phase 2, randomised, double-blind, placebo-controlled study. Lancet Neurol 2014; 13: 885.</a:t>
            </a:r>
          </a:p>
          <a:p>
            <a:endParaRPr lang="en-GB" dirty="0"/>
          </a:p>
          <a:p>
            <a:endParaRPr lang="en-US" dirty="0"/>
          </a:p>
        </p:txBody>
      </p:sp>
      <p:sp>
        <p:nvSpPr>
          <p:cNvPr id="4" name="Slide Number Placeholder 3"/>
          <p:cNvSpPr>
            <a:spLocks noGrp="1"/>
          </p:cNvSpPr>
          <p:nvPr>
            <p:ph type="sldNum" sz="quarter" idx="10"/>
          </p:nvPr>
        </p:nvSpPr>
        <p:spPr/>
        <p:txBody>
          <a:bodyPr/>
          <a:lstStyle/>
          <a:p>
            <a:fld id="{330F7F3F-C8A0-4D13-927F-DD854B33C90D}" type="slidenum">
              <a:rPr lang="en-US" smtClean="0"/>
              <a:t>31</a:t>
            </a:fld>
            <a:endParaRPr lang="en-US" dirty="0"/>
          </a:p>
        </p:txBody>
      </p:sp>
    </p:spTree>
    <p:extLst>
      <p:ext uri="{BB962C8B-B14F-4D97-AF65-F5344CB8AC3E}">
        <p14:creationId xmlns:p14="http://schemas.microsoft.com/office/powerpoint/2010/main" val="114673104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000" b="1" dirty="0"/>
              <a:t>Galcanezumab (LY2951742) for prevention of migraine: Adverse event profile</a:t>
            </a:r>
          </a:p>
          <a:p>
            <a:r>
              <a:rPr lang="en-GB" sz="1000" dirty="0"/>
              <a:t>Adverse events were reported to a similar extent in the two groups, with upper respiratory infections and viral infections the most common type of event in each group.</a:t>
            </a:r>
          </a:p>
          <a:p>
            <a:endParaRPr lang="en-GB" dirty="0"/>
          </a:p>
          <a:p>
            <a:r>
              <a:rPr lang="en-US" sz="900" dirty="0"/>
              <a:t>Reference</a:t>
            </a:r>
          </a:p>
          <a:p>
            <a:r>
              <a:rPr lang="en-US" sz="900" dirty="0"/>
              <a:t>Dodick DW et al. Safety and efficacy of LY2951742, a monoclonal antibody to calcitonin gene-related peptide, for the prevention of migraine: a phase 2, randomised, double-blind, placebo-controlled study. Lancet Neurol 2014; 13: 885.</a:t>
            </a:r>
          </a:p>
          <a:p>
            <a:endParaRPr lang="en-US" dirty="0"/>
          </a:p>
        </p:txBody>
      </p:sp>
      <p:sp>
        <p:nvSpPr>
          <p:cNvPr id="4" name="Slide Number Placeholder 3"/>
          <p:cNvSpPr>
            <a:spLocks noGrp="1"/>
          </p:cNvSpPr>
          <p:nvPr>
            <p:ph type="sldNum" sz="quarter" idx="10"/>
          </p:nvPr>
        </p:nvSpPr>
        <p:spPr/>
        <p:txBody>
          <a:bodyPr/>
          <a:lstStyle/>
          <a:p>
            <a:fld id="{330F7F3F-C8A0-4D13-927F-DD854B33C90D}" type="slidenum">
              <a:rPr lang="en-US" smtClean="0"/>
              <a:t>32</a:t>
            </a:fld>
            <a:endParaRPr lang="en-US" dirty="0"/>
          </a:p>
        </p:txBody>
      </p:sp>
    </p:spTree>
    <p:extLst>
      <p:ext uri="{BB962C8B-B14F-4D97-AF65-F5344CB8AC3E}">
        <p14:creationId xmlns:p14="http://schemas.microsoft.com/office/powerpoint/2010/main" val="375593717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330F7F3F-C8A0-4D13-927F-DD854B33C90D}"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33</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291532280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000" b="1" dirty="0"/>
              <a:t>TEV-48125 for prevention of episodic migraine: Study design</a:t>
            </a:r>
          </a:p>
          <a:p>
            <a:endParaRPr lang="en-GB" sz="1000" dirty="0"/>
          </a:p>
          <a:p>
            <a:r>
              <a:rPr lang="en-GB" sz="1000" dirty="0"/>
              <a:t>Key aspects of the study design are summarised in the slide. </a:t>
            </a:r>
          </a:p>
          <a:p>
            <a:endParaRPr lang="en-GB" sz="1000" dirty="0"/>
          </a:p>
          <a:p>
            <a:r>
              <a:rPr lang="en-GB" sz="1000" dirty="0"/>
              <a:t>After a 28 day run-in phase, eligible subjects were randomly assigned (1:1) to receive either TEV-48125 675mg or placebo; Once the 675mg cohort was completed, subjects were randomly assigned (9:1) to receive either TEV 48125 225mg or placebo, to give a final randomisation schedule of about 1:1:1.</a:t>
            </a:r>
          </a:p>
          <a:p>
            <a:endParaRPr lang="en-GB" dirty="0"/>
          </a:p>
          <a:p>
            <a:r>
              <a:rPr lang="en-GB" sz="900" dirty="0"/>
              <a:t>Reference</a:t>
            </a:r>
          </a:p>
          <a:p>
            <a:r>
              <a:rPr lang="en-GB" sz="900" dirty="0"/>
              <a:t>Bigal ME et al. Safety, tolerability, and efficacy of TEV-48125 for preventive treatment of high-frequency episodic migraine: a multicentre, randomised, double-blind, placebo-controlled, phase 2b study. </a:t>
            </a:r>
            <a:r>
              <a:rPr lang="fr-FR" sz="900" dirty="0"/>
              <a:t>Lancet Neurol 2015;14:1081.</a:t>
            </a:r>
            <a:endParaRPr lang="en-GB" sz="900" dirty="0"/>
          </a:p>
          <a:p>
            <a:endParaRPr lang="en-GB" dirty="0"/>
          </a:p>
          <a:p>
            <a:endParaRPr lang="en-US" dirty="0"/>
          </a:p>
        </p:txBody>
      </p:sp>
      <p:sp>
        <p:nvSpPr>
          <p:cNvPr id="4" name="Slide Number Placeholder 3"/>
          <p:cNvSpPr>
            <a:spLocks noGrp="1"/>
          </p:cNvSpPr>
          <p:nvPr>
            <p:ph type="sldNum" sz="quarter" idx="10"/>
          </p:nvPr>
        </p:nvSpPr>
        <p:spPr/>
        <p:txBody>
          <a:bodyPr/>
          <a:lstStyle/>
          <a:p>
            <a:fld id="{330F7F3F-C8A0-4D13-927F-DD854B33C90D}" type="slidenum">
              <a:rPr lang="en-US" smtClean="0"/>
              <a:t>36</a:t>
            </a:fld>
            <a:endParaRPr lang="en-US" dirty="0"/>
          </a:p>
        </p:txBody>
      </p:sp>
    </p:spTree>
    <p:extLst>
      <p:ext uri="{BB962C8B-B14F-4D97-AF65-F5344CB8AC3E}">
        <p14:creationId xmlns:p14="http://schemas.microsoft.com/office/powerpoint/2010/main" val="119360373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000" b="1" dirty="0"/>
              <a:t>TEV-48125 for prevention of episodic migraine: </a:t>
            </a:r>
          </a:p>
          <a:p>
            <a:r>
              <a:rPr lang="en-GB" sz="1000" b="1" dirty="0"/>
              <a:t>Primary Endpoint analysis (Weeks 9-12)</a:t>
            </a:r>
          </a:p>
          <a:p>
            <a:endParaRPr lang="en-GB" sz="1000" b="1" dirty="0"/>
          </a:p>
          <a:p>
            <a:r>
              <a:rPr lang="en-GB" sz="1000" dirty="0"/>
              <a:t>The least square mean (LSM) change (standard deviation) in the primary endpoint (number of migraine-days) from baseline to weeks 9–12 was –3.46 days (5.40) in the placebo group, –6.27 days (5.38) in the 225mg dose group, and –6.09 days (5.22) in the 675mg dose group. </a:t>
            </a:r>
          </a:p>
          <a:p>
            <a:endParaRPr lang="en-GB" sz="1000" dirty="0"/>
          </a:p>
          <a:p>
            <a:r>
              <a:rPr lang="en-GB" sz="1000" dirty="0"/>
              <a:t>The LSM difference in the reduction of migraine-days between the placebo and 225mg dose groups was –2.81 days (95% CI –4.07 to –1.55;p&lt;0·0001). The corresponding difference between the placebo and 675mg dose group was –2.64 days (–3.90 to -1.38;p&lt;0·0001).</a:t>
            </a:r>
          </a:p>
          <a:p>
            <a:endParaRPr lang="en-US" dirty="0"/>
          </a:p>
          <a:p>
            <a:r>
              <a:rPr lang="en-US" sz="900" dirty="0"/>
              <a:t>Reference</a:t>
            </a:r>
          </a:p>
          <a:p>
            <a:r>
              <a:rPr lang="en-US" sz="900" dirty="0"/>
              <a:t>Bigal ME et al. Safety, tolerability, and efficacy of TEV-48125 for preventive treatment of high-frequency episodic migraine: a multicentre, randomised, double-blind, placebo-controlled, phase 2b study. Lancet Neurol 2015;14:1081.</a:t>
            </a:r>
          </a:p>
          <a:p>
            <a:endParaRPr lang="en-US" dirty="0"/>
          </a:p>
        </p:txBody>
      </p:sp>
      <p:sp>
        <p:nvSpPr>
          <p:cNvPr id="4" name="Slide Number Placeholder 3"/>
          <p:cNvSpPr>
            <a:spLocks noGrp="1"/>
          </p:cNvSpPr>
          <p:nvPr>
            <p:ph type="sldNum" sz="quarter" idx="10"/>
          </p:nvPr>
        </p:nvSpPr>
        <p:spPr/>
        <p:txBody>
          <a:bodyPr/>
          <a:lstStyle/>
          <a:p>
            <a:fld id="{330F7F3F-C8A0-4D13-927F-DD854B33C90D}" type="slidenum">
              <a:rPr lang="en-US" smtClean="0"/>
              <a:t>37</a:t>
            </a:fld>
            <a:endParaRPr lang="en-US" dirty="0"/>
          </a:p>
        </p:txBody>
      </p:sp>
    </p:spTree>
    <p:extLst>
      <p:ext uri="{BB962C8B-B14F-4D97-AF65-F5344CB8AC3E}">
        <p14:creationId xmlns:p14="http://schemas.microsoft.com/office/powerpoint/2010/main" val="41676237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000" b="1" dirty="0"/>
              <a:t>What is Calcitonin Gene-Related Peptide (CGRP)?</a:t>
            </a:r>
          </a:p>
          <a:p>
            <a:r>
              <a:rPr lang="en-GB" sz="1000" dirty="0"/>
              <a:t>CGRP is a 37 amino acid neuropeptide, derived from the gene encoding calcitonin. It exists as two isoforms; α-CGRP in the peripheral and central nervous systems and β-CGRP mainly in the enteric nervous system. </a:t>
            </a:r>
          </a:p>
          <a:p>
            <a:endParaRPr lang="en-GB" sz="1000" dirty="0"/>
          </a:p>
          <a:p>
            <a:r>
              <a:rPr lang="en-GB" sz="1000" dirty="0"/>
              <a:t>In the periphery, CGRP mediates vasodilatation whereas centrally, it mediates the transmission of pain and is also  involved in regulatory mechanisms (the latter in the brainstem). </a:t>
            </a:r>
          </a:p>
          <a:p>
            <a:endParaRPr lang="en-GB" sz="1000" dirty="0"/>
          </a:p>
          <a:p>
            <a:r>
              <a:rPr lang="en-GB" sz="1000" dirty="0"/>
              <a:t>CGRP belongs to the calcitonin family of peptides that also includes adrenomedullin, calcitonin, and</a:t>
            </a:r>
          </a:p>
          <a:p>
            <a:r>
              <a:rPr lang="en-GB" sz="1000" dirty="0"/>
              <a:t>amylin, all of which have important physiologic functions.</a:t>
            </a:r>
          </a:p>
          <a:p>
            <a:endParaRPr lang="en-GB" dirty="0"/>
          </a:p>
          <a:p>
            <a:r>
              <a:rPr lang="en-GB" sz="900" dirty="0"/>
              <a:t>References</a:t>
            </a:r>
          </a:p>
          <a:p>
            <a:r>
              <a:rPr lang="en-GB" sz="900" dirty="0"/>
              <a:t>Russell FA et al. Calcitonin Gene-Related Peptide: physiology and pathophysiology. Physiol Rev 2013;94:1099.</a:t>
            </a:r>
          </a:p>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6933E67E-E95F-4F6E-A635-A42356CFC64D}"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4</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121148160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000" b="1" dirty="0"/>
              <a:t>TEV-48125 for prevention of episodic migraine: Secondary Endpoint: Headache Days</a:t>
            </a:r>
          </a:p>
          <a:p>
            <a:endParaRPr lang="en-GB" sz="1000" b="1" dirty="0"/>
          </a:p>
          <a:p>
            <a:r>
              <a:rPr lang="en-GB" sz="1000" dirty="0"/>
              <a:t>Least squares mean differences for the reduction in headache-days were –2.63 days (–3.91 to –1.34; p&lt;0·0001) between the placebo group and 225mg dose group and  –2.58 days (–3.87 to 1.30; p&lt;0·0001) between the placebo group and 675mg dose group.</a:t>
            </a:r>
          </a:p>
          <a:p>
            <a:endParaRPr lang="en-GB" dirty="0"/>
          </a:p>
          <a:p>
            <a:r>
              <a:rPr lang="en-GB" sz="900" dirty="0"/>
              <a:t>Reference</a:t>
            </a:r>
          </a:p>
          <a:p>
            <a:r>
              <a:rPr lang="en-GB" sz="900" dirty="0"/>
              <a:t>Bigal ME et al. Safety, tolerability, and efficacy of TEV-48125 for preventive treatment of high-frequency episodic migraine: a multicentre, randomised, double-blind, placebo-controlled, phase 2b study. Lancet Neurol 2015;14:1081.</a:t>
            </a:r>
          </a:p>
          <a:p>
            <a:endParaRPr lang="en-GB" sz="900" dirty="0"/>
          </a:p>
          <a:p>
            <a:endParaRPr lang="en-GB" dirty="0"/>
          </a:p>
          <a:p>
            <a:endParaRPr lang="en-US" dirty="0"/>
          </a:p>
        </p:txBody>
      </p:sp>
      <p:sp>
        <p:nvSpPr>
          <p:cNvPr id="4" name="Slide Number Placeholder 3"/>
          <p:cNvSpPr>
            <a:spLocks noGrp="1"/>
          </p:cNvSpPr>
          <p:nvPr>
            <p:ph type="sldNum" sz="quarter" idx="10"/>
          </p:nvPr>
        </p:nvSpPr>
        <p:spPr/>
        <p:txBody>
          <a:bodyPr/>
          <a:lstStyle/>
          <a:p>
            <a:fld id="{330F7F3F-C8A0-4D13-927F-DD854B33C90D}" type="slidenum">
              <a:rPr lang="en-US" smtClean="0"/>
              <a:t>38</a:t>
            </a:fld>
            <a:endParaRPr lang="en-US" dirty="0"/>
          </a:p>
        </p:txBody>
      </p:sp>
    </p:spTree>
    <p:extLst>
      <p:ext uri="{BB962C8B-B14F-4D97-AF65-F5344CB8AC3E}">
        <p14:creationId xmlns:p14="http://schemas.microsoft.com/office/powerpoint/2010/main" val="214546007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000" b="1" dirty="0"/>
              <a:t>TEV-48125 for prevention of episodic migraine: Responder Rates (Weeks 9-12), post hoc analysis</a:t>
            </a:r>
          </a:p>
          <a:p>
            <a:r>
              <a:rPr lang="en-GB" sz="1000" dirty="0"/>
              <a:t>In a post-hoc analysis, 50% responder rates (50% reduction in the number of migraine days) were about 2-fold higher with TEV-48125 compared with placebo (53% vs. 28% with 225mg dose group, p=0·0005) and 59% vs. 28% in the 675mg dose group, p&lt;0·0001). Similarly, 75% responder rates were significantly higher with TEV-48125 than placebo (p=0·0001 for the 225mg dose group and p=0·0008 for the 675mg dose group).</a:t>
            </a:r>
          </a:p>
          <a:p>
            <a:endParaRPr lang="en-GB" dirty="0"/>
          </a:p>
          <a:p>
            <a:r>
              <a:rPr lang="en-GB" sz="900" dirty="0"/>
              <a:t>Reference</a:t>
            </a:r>
          </a:p>
          <a:p>
            <a:r>
              <a:rPr lang="en-GB" sz="900" dirty="0"/>
              <a:t>Bigal ME et al. Safety, tolerability, and efficacy of TEV-48125 for preventive treatment of high-frequency episodic migraine: a multicentre, randomised, double-blind, placebo-controlled, phase 2b study. Lancet Neurol 2015;14:1081.</a:t>
            </a:r>
          </a:p>
          <a:p>
            <a:endParaRPr lang="en-GB" sz="900" dirty="0"/>
          </a:p>
          <a:p>
            <a:endParaRPr lang="en-GB" dirty="0"/>
          </a:p>
          <a:p>
            <a:endParaRPr lang="en-US" dirty="0"/>
          </a:p>
        </p:txBody>
      </p:sp>
      <p:sp>
        <p:nvSpPr>
          <p:cNvPr id="4" name="Slide Number Placeholder 3"/>
          <p:cNvSpPr>
            <a:spLocks noGrp="1"/>
          </p:cNvSpPr>
          <p:nvPr>
            <p:ph type="sldNum" sz="quarter" idx="10"/>
          </p:nvPr>
        </p:nvSpPr>
        <p:spPr/>
        <p:txBody>
          <a:bodyPr/>
          <a:lstStyle/>
          <a:p>
            <a:fld id="{330F7F3F-C8A0-4D13-927F-DD854B33C90D}" type="slidenum">
              <a:rPr lang="en-US" smtClean="0"/>
              <a:t>39</a:t>
            </a:fld>
            <a:endParaRPr lang="en-US" dirty="0"/>
          </a:p>
        </p:txBody>
      </p:sp>
    </p:spTree>
    <p:extLst>
      <p:ext uri="{BB962C8B-B14F-4D97-AF65-F5344CB8AC3E}">
        <p14:creationId xmlns:p14="http://schemas.microsoft.com/office/powerpoint/2010/main" val="2345020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000" b="1" dirty="0"/>
              <a:t>TEV-48125 in episodic migraine: Adverse event profile </a:t>
            </a:r>
          </a:p>
          <a:p>
            <a:r>
              <a:rPr lang="en-GB" sz="1000" dirty="0"/>
              <a:t>Both doses of TEV-48125 were safe and tolerable. The overall incidence of adverse events and treatment-related adverse events were similar in the TEV-48125 and placebo groups, with little difference in severity. No specific pattern of adverse events emerged.</a:t>
            </a:r>
          </a:p>
          <a:p>
            <a:endParaRPr lang="en-GB" dirty="0"/>
          </a:p>
          <a:p>
            <a:r>
              <a:rPr lang="en-GB" sz="900" dirty="0"/>
              <a:t>Reference</a:t>
            </a:r>
          </a:p>
          <a:p>
            <a:r>
              <a:rPr lang="en-GB" sz="900" dirty="0"/>
              <a:t>Bigal ME et al. Safety, tolerability, and efficacy of TEV-48125 for preventive treatment of high-frequency episodic migraine: a multicentre, randomised, double-blind, placebo-controlled, phase 2b study. Lancet Neurol 2015;14:1081.</a:t>
            </a:r>
          </a:p>
          <a:p>
            <a:endParaRPr lang="en-GB" dirty="0"/>
          </a:p>
          <a:p>
            <a:endParaRPr lang="en-US" dirty="0"/>
          </a:p>
        </p:txBody>
      </p:sp>
      <p:sp>
        <p:nvSpPr>
          <p:cNvPr id="4" name="Slide Number Placeholder 3"/>
          <p:cNvSpPr>
            <a:spLocks noGrp="1"/>
          </p:cNvSpPr>
          <p:nvPr>
            <p:ph type="sldNum" sz="quarter" idx="10"/>
          </p:nvPr>
        </p:nvSpPr>
        <p:spPr/>
        <p:txBody>
          <a:bodyPr/>
          <a:lstStyle/>
          <a:p>
            <a:fld id="{330F7F3F-C8A0-4D13-927F-DD854B33C90D}" type="slidenum">
              <a:rPr lang="en-US" smtClean="0"/>
              <a:t>40</a:t>
            </a:fld>
            <a:endParaRPr lang="en-US" dirty="0"/>
          </a:p>
        </p:txBody>
      </p:sp>
    </p:spTree>
    <p:extLst>
      <p:ext uri="{BB962C8B-B14F-4D97-AF65-F5344CB8AC3E}">
        <p14:creationId xmlns:p14="http://schemas.microsoft.com/office/powerpoint/2010/main" val="211819524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000" b="1" dirty="0"/>
              <a:t>TEV-48125 for prevention of chronic migraine: Study design</a:t>
            </a:r>
          </a:p>
          <a:p>
            <a:r>
              <a:rPr lang="en-GB" sz="1000" dirty="0"/>
              <a:t>This study compared the safety, tolerability, and efficacy of two doses of TEV-48125</a:t>
            </a:r>
          </a:p>
          <a:p>
            <a:r>
              <a:rPr lang="en-GB" sz="1000" dirty="0"/>
              <a:t>(675/225mg and 900mg) with placebo given subcutaneously once every 28 days for 3 months. In the 675/225mg dose group, 675mg was given in the first treatment cycle and 225mg in the second and third treatment cycles. Key features of the study design are summarised. </a:t>
            </a:r>
          </a:p>
          <a:p>
            <a:endParaRPr lang="en-GB" dirty="0"/>
          </a:p>
          <a:p>
            <a:r>
              <a:rPr lang="en-GB" sz="900" dirty="0"/>
              <a:t>Reference</a:t>
            </a:r>
          </a:p>
          <a:p>
            <a:r>
              <a:rPr lang="en-GB" sz="900" dirty="0"/>
              <a:t>Bigal ME et al. Safety, tolerability, and efficacy of TEV-48125 for preventive treatment of chronic migraine: a multicentre, randomised, double-blind, placebo-controlled, phase 2b study. </a:t>
            </a:r>
            <a:r>
              <a:rPr lang="fr-FR" sz="900" dirty="0"/>
              <a:t>Lancet Neurol 2015;14:1091.</a:t>
            </a:r>
          </a:p>
        </p:txBody>
      </p:sp>
      <p:sp>
        <p:nvSpPr>
          <p:cNvPr id="4" name="Slide Number Placeholder 3"/>
          <p:cNvSpPr>
            <a:spLocks noGrp="1"/>
          </p:cNvSpPr>
          <p:nvPr>
            <p:ph type="sldNum" sz="quarter" idx="10"/>
          </p:nvPr>
        </p:nvSpPr>
        <p:spPr/>
        <p:txBody>
          <a:bodyPr/>
          <a:lstStyle/>
          <a:p>
            <a:fld id="{330F7F3F-C8A0-4D13-927F-DD854B33C90D}" type="slidenum">
              <a:rPr lang="en-US" smtClean="0"/>
              <a:t>41</a:t>
            </a:fld>
            <a:endParaRPr lang="en-US" dirty="0"/>
          </a:p>
        </p:txBody>
      </p:sp>
    </p:spTree>
    <p:extLst>
      <p:ext uri="{BB962C8B-B14F-4D97-AF65-F5344CB8AC3E}">
        <p14:creationId xmlns:p14="http://schemas.microsoft.com/office/powerpoint/2010/main" val="68386178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000" b="1" dirty="0"/>
              <a:t>TEV-48125 for prevention of chronic migraine: Primary Endpoint analysis</a:t>
            </a:r>
          </a:p>
          <a:p>
            <a:r>
              <a:rPr lang="en-GB" sz="1000" dirty="0"/>
              <a:t>The mean change from baseline in the number of headache-hours during weeks 9–12 was –59.8 h in the 675/225mg group and –67.51 h in the 900mg group, compared with –37.10 h in the placebo group. </a:t>
            </a:r>
          </a:p>
          <a:p>
            <a:endParaRPr lang="en-GB" dirty="0"/>
          </a:p>
          <a:p>
            <a:r>
              <a:rPr lang="en-GB" sz="900" dirty="0"/>
              <a:t>Reference</a:t>
            </a:r>
          </a:p>
          <a:p>
            <a:r>
              <a:rPr lang="en-GB" sz="900" dirty="0"/>
              <a:t>Bigal ME et al. Safety, tolerability, and efficacy of TEV-48125 for preventive treatment of chronic migraine: a multicentre, randomised, double-blind, placebo-controlled, phase 2b study. Lancet Neurol 2015;14:1091.</a:t>
            </a:r>
          </a:p>
          <a:p>
            <a:endParaRPr lang="en-GB" sz="900" dirty="0"/>
          </a:p>
          <a:p>
            <a:endParaRPr lang="en-US" dirty="0"/>
          </a:p>
        </p:txBody>
      </p:sp>
      <p:sp>
        <p:nvSpPr>
          <p:cNvPr id="4" name="Slide Number Placeholder 3"/>
          <p:cNvSpPr>
            <a:spLocks noGrp="1"/>
          </p:cNvSpPr>
          <p:nvPr>
            <p:ph type="sldNum" sz="quarter" idx="10"/>
          </p:nvPr>
        </p:nvSpPr>
        <p:spPr/>
        <p:txBody>
          <a:bodyPr/>
          <a:lstStyle/>
          <a:p>
            <a:fld id="{330F7F3F-C8A0-4D13-927F-DD854B33C90D}" type="slidenum">
              <a:rPr lang="en-US" smtClean="0"/>
              <a:t>42</a:t>
            </a:fld>
            <a:endParaRPr lang="en-US" dirty="0"/>
          </a:p>
        </p:txBody>
      </p:sp>
    </p:spTree>
    <p:extLst>
      <p:ext uri="{BB962C8B-B14F-4D97-AF65-F5344CB8AC3E}">
        <p14:creationId xmlns:p14="http://schemas.microsoft.com/office/powerpoint/2010/main" val="157231898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000" b="1" dirty="0"/>
              <a:t>TEV-48125 for prevention of chronic migraine: Primary Endpoint analysis</a:t>
            </a:r>
          </a:p>
          <a:p>
            <a:r>
              <a:rPr lang="en-GB" sz="1000" dirty="0"/>
              <a:t>The reduction in the number of headache-hours from baseline to weeks 9–12 was 22% decrease with placebo, 38% with TEV-48125 675/225mg (p&lt;0.05 vs. placebo) and 43% with TEV-48125 900mg (p&lt;0.001 vs. placebo). </a:t>
            </a:r>
          </a:p>
          <a:p>
            <a:endParaRPr lang="en-GB" sz="1000" dirty="0"/>
          </a:p>
          <a:p>
            <a:r>
              <a:rPr lang="en-GB" sz="900" dirty="0"/>
              <a:t>Reference</a:t>
            </a:r>
          </a:p>
          <a:p>
            <a:r>
              <a:rPr lang="en-GB" sz="900" dirty="0"/>
              <a:t>Bigal ME et al. Safety, tolerability, and efficacy of TEV-48125 for preventive treatment of chronic migraine: a multicentre, randomised, double-blind, placebo-controlled, phase 2b study. Lancet Neurol 2015;14:1091.</a:t>
            </a:r>
          </a:p>
          <a:p>
            <a:endParaRPr lang="en-US" dirty="0"/>
          </a:p>
        </p:txBody>
      </p:sp>
      <p:sp>
        <p:nvSpPr>
          <p:cNvPr id="4" name="Slide Number Placeholder 3"/>
          <p:cNvSpPr>
            <a:spLocks noGrp="1"/>
          </p:cNvSpPr>
          <p:nvPr>
            <p:ph type="sldNum" sz="quarter" idx="10"/>
          </p:nvPr>
        </p:nvSpPr>
        <p:spPr/>
        <p:txBody>
          <a:bodyPr/>
          <a:lstStyle/>
          <a:p>
            <a:fld id="{330F7F3F-C8A0-4D13-927F-DD854B33C90D}" type="slidenum">
              <a:rPr lang="en-US" smtClean="0"/>
              <a:t>43</a:t>
            </a:fld>
            <a:endParaRPr lang="en-US" dirty="0"/>
          </a:p>
        </p:txBody>
      </p:sp>
    </p:spTree>
    <p:extLst>
      <p:ext uri="{BB962C8B-B14F-4D97-AF65-F5344CB8AC3E}">
        <p14:creationId xmlns:p14="http://schemas.microsoft.com/office/powerpoint/2010/main" val="188209221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000" b="1" dirty="0"/>
              <a:t>TEV-48125 for prevention of chronic migraine: Secondary Endpoint: Moderate or Severe Headache Days</a:t>
            </a:r>
          </a:p>
          <a:p>
            <a:r>
              <a:rPr lang="en-GB" sz="1000" dirty="0"/>
              <a:t>Analysis using analysed using mixed-effects model repeated measurement showed that the reduction in moderate or severe headache-days was significantly larger in both TEV 48125 dose cohorts than in the placebo group. </a:t>
            </a:r>
          </a:p>
          <a:p>
            <a:endParaRPr lang="en-GB" dirty="0"/>
          </a:p>
          <a:p>
            <a:r>
              <a:rPr lang="en-GB" sz="900" dirty="0"/>
              <a:t>Reference</a:t>
            </a:r>
          </a:p>
          <a:p>
            <a:r>
              <a:rPr lang="en-GB" sz="900" dirty="0"/>
              <a:t>Bigal ME et al. Safety, tolerability, and efficacy of TEV-48125 for preventive treatment of chronic migraine: a multicentre, randomised, double-blind, placebo-controlled, phase 2b study. Lancet Neurol 2015;14:1091.</a:t>
            </a:r>
          </a:p>
          <a:p>
            <a:endParaRPr lang="en-US" dirty="0"/>
          </a:p>
        </p:txBody>
      </p:sp>
      <p:sp>
        <p:nvSpPr>
          <p:cNvPr id="4" name="Slide Number Placeholder 3"/>
          <p:cNvSpPr>
            <a:spLocks noGrp="1"/>
          </p:cNvSpPr>
          <p:nvPr>
            <p:ph type="sldNum" sz="quarter" idx="10"/>
          </p:nvPr>
        </p:nvSpPr>
        <p:spPr/>
        <p:txBody>
          <a:bodyPr/>
          <a:lstStyle/>
          <a:p>
            <a:fld id="{330F7F3F-C8A0-4D13-927F-DD854B33C90D}" type="slidenum">
              <a:rPr lang="en-US" smtClean="0"/>
              <a:t>44</a:t>
            </a:fld>
            <a:endParaRPr lang="en-US" dirty="0"/>
          </a:p>
        </p:txBody>
      </p:sp>
    </p:spTree>
    <p:extLst>
      <p:ext uri="{BB962C8B-B14F-4D97-AF65-F5344CB8AC3E}">
        <p14:creationId xmlns:p14="http://schemas.microsoft.com/office/powerpoint/2010/main" val="130807533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000" b="1" dirty="0"/>
              <a:t>TEV-48125 in chronic migraine: Adverse event profile</a:t>
            </a:r>
          </a:p>
          <a:p>
            <a:r>
              <a:rPr lang="en-GB" sz="1000" dirty="0"/>
              <a:t>TEV-48125 was well tolerated, and no safety concerns apparent over the 12 week duration of exposure. </a:t>
            </a:r>
          </a:p>
          <a:p>
            <a:endParaRPr lang="en-GB" dirty="0"/>
          </a:p>
          <a:p>
            <a:r>
              <a:rPr lang="en-GB" sz="900" dirty="0"/>
              <a:t>Reference</a:t>
            </a:r>
          </a:p>
          <a:p>
            <a:r>
              <a:rPr lang="en-GB" sz="900" dirty="0"/>
              <a:t>Bigal ME et al. Safety, tolerability, and efficacy of TEV-48125 for preventive treatment of chronic migraine: a multicentre, randomised, double-blind, placebo-controlled, phase 2b study. Lancet Neurol 2015;14:1091.</a:t>
            </a:r>
          </a:p>
          <a:p>
            <a:endParaRPr lang="en-US" dirty="0"/>
          </a:p>
        </p:txBody>
      </p:sp>
      <p:sp>
        <p:nvSpPr>
          <p:cNvPr id="4" name="Slide Number Placeholder 3"/>
          <p:cNvSpPr>
            <a:spLocks noGrp="1"/>
          </p:cNvSpPr>
          <p:nvPr>
            <p:ph type="sldNum" sz="quarter" idx="10"/>
          </p:nvPr>
        </p:nvSpPr>
        <p:spPr/>
        <p:txBody>
          <a:bodyPr/>
          <a:lstStyle/>
          <a:p>
            <a:fld id="{330F7F3F-C8A0-4D13-927F-DD854B33C90D}" type="slidenum">
              <a:rPr lang="en-US" smtClean="0"/>
              <a:t>45</a:t>
            </a:fld>
            <a:endParaRPr lang="en-US" dirty="0"/>
          </a:p>
        </p:txBody>
      </p:sp>
    </p:spTree>
    <p:extLst>
      <p:ext uri="{BB962C8B-B14F-4D97-AF65-F5344CB8AC3E}">
        <p14:creationId xmlns:p14="http://schemas.microsoft.com/office/powerpoint/2010/main" val="357603178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330F7F3F-C8A0-4D13-927F-DD854B33C90D}"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46</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106645920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000" b="1" dirty="0"/>
              <a:t>CGRP and the cardiovascular system</a:t>
            </a:r>
          </a:p>
          <a:p>
            <a:endParaRPr lang="en-GB" sz="1000" b="1" dirty="0"/>
          </a:p>
          <a:p>
            <a:r>
              <a:rPr lang="en-GB" sz="1000" dirty="0"/>
              <a:t>The slide summarises local and systemic mechanisms involving CGRP in cardiovascular regulation. Local release of CGRP from the peripheral sensory nerve endings increases blood flow, suggesting involvement in neurogenic inflammation and as a regulatory factor in inflammation, with potential for enhanced wound healing. </a:t>
            </a:r>
          </a:p>
          <a:p>
            <a:r>
              <a:rPr lang="en-GB" sz="1000" dirty="0"/>
              <a:t>Systemically, CGRP is not considered to have a major role in the normal individual. </a:t>
            </a:r>
          </a:p>
          <a:p>
            <a:endParaRPr lang="en-GB" sz="1000" dirty="0"/>
          </a:p>
          <a:p>
            <a:r>
              <a:rPr lang="en-GB" sz="900" dirty="0"/>
              <a:t>Reference</a:t>
            </a:r>
          </a:p>
          <a:p>
            <a:r>
              <a:rPr lang="en-US" sz="900" dirty="0"/>
              <a:t>Russell F et al. </a:t>
            </a:r>
            <a:r>
              <a:rPr lang="en-GB" sz="900" dirty="0"/>
              <a:t>Calcitonin Gene-Related Peptide: Physiology and Pathophysiology. Physiol Rev 2014;94:1099. </a:t>
            </a:r>
            <a:endParaRPr lang="en-US" sz="900" dirty="0"/>
          </a:p>
        </p:txBody>
      </p:sp>
      <p:sp>
        <p:nvSpPr>
          <p:cNvPr id="4" name="Slide Number Placeholder 3"/>
          <p:cNvSpPr>
            <a:spLocks noGrp="1"/>
          </p:cNvSpPr>
          <p:nvPr>
            <p:ph type="sldNum" sz="quarter" idx="10"/>
          </p:nvPr>
        </p:nvSpPr>
        <p:spPr/>
        <p:txBody>
          <a:bodyPr/>
          <a:lstStyle/>
          <a:p>
            <a:fld id="{330F7F3F-C8A0-4D13-927F-DD854B33C90D}" type="slidenum">
              <a:rPr lang="en-US" smtClean="0"/>
              <a:t>49</a:t>
            </a:fld>
            <a:endParaRPr lang="en-US" dirty="0"/>
          </a:p>
        </p:txBody>
      </p:sp>
    </p:spTree>
    <p:extLst>
      <p:ext uri="{BB962C8B-B14F-4D97-AF65-F5344CB8AC3E}">
        <p14:creationId xmlns:p14="http://schemas.microsoft.com/office/powerpoint/2010/main" val="29218976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64177" y="4478927"/>
            <a:ext cx="5486400" cy="3600450"/>
          </a:xfrm>
        </p:spPr>
        <p:txBody>
          <a:bodyPr/>
          <a:lstStyle/>
          <a:p>
            <a:r>
              <a:rPr lang="en-US" sz="1000" b="1" dirty="0"/>
              <a:t>Where does CGRP bind?</a:t>
            </a:r>
          </a:p>
          <a:p>
            <a:endParaRPr lang="en-GB" sz="1000" b="1" dirty="0"/>
          </a:p>
          <a:p>
            <a:r>
              <a:rPr lang="en-GB" sz="1000" dirty="0"/>
              <a:t>CGRP binds with high affinity to the CGRP receptor, which is a heterotrimer, i.e. derived from two or more different (but similar) monomers. Specifically, the CGRP receptor complex consists of the calcitonin-like receptor (CLR), a 7 transmembrane Gs protein coupled structure, and the receptor activity-modifying protein (RAMP1). A small intracellular protein component, called receptor component protein (RCP), links the receptor to the intracellular signalling pathway.</a:t>
            </a:r>
          </a:p>
          <a:p>
            <a:endParaRPr lang="en-GB" dirty="0"/>
          </a:p>
          <a:p>
            <a:r>
              <a:rPr lang="en-GB" sz="900" dirty="0"/>
              <a:t>Reference</a:t>
            </a:r>
          </a:p>
          <a:p>
            <a:r>
              <a:rPr lang="en-US" sz="900" dirty="0"/>
              <a:t>Karsan N, Goadsby PJ. </a:t>
            </a:r>
            <a:r>
              <a:rPr lang="en-GB" sz="900" dirty="0"/>
              <a:t>CGRP Mechanism Antagonists and Migraine Management. Curr Neurol Neurosci Rep 2015;15:25.</a:t>
            </a:r>
            <a:endParaRPr lang="en-US" sz="900"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6933E67E-E95F-4F6E-A635-A42356CFC64D}"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5</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10683233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000" b="1" dirty="0"/>
              <a:t>CGRP plays a pivotal role in migraine</a:t>
            </a:r>
          </a:p>
          <a:p>
            <a:endParaRPr lang="en-GB" sz="1000" dirty="0"/>
          </a:p>
          <a:p>
            <a:r>
              <a:rPr lang="en-GB" sz="1000" dirty="0"/>
              <a:t>Pain during a migraine attack is linked to the release of CGRP.  Studies show that CGRP levels increase during an acute migraine, and decrease during effective treatment of an attack. Additionally, infusion of CGRP has been shown to trigger a migraine in migraine sufferers. The available evidence suggests that the trigeminal ganglion is an important site of action for CGRP in transmitting pain signals to the thalamus and higher cortical pain regions. </a:t>
            </a:r>
          </a:p>
          <a:p>
            <a:endParaRPr lang="en-GB" sz="1000" dirty="0"/>
          </a:p>
          <a:p>
            <a:r>
              <a:rPr lang="en-GB" sz="1000" dirty="0"/>
              <a:t>Taken together, these lines of evidence support a role for  CGRP in migraine neurobiology, and thus as a potential therapeutic target. </a:t>
            </a:r>
          </a:p>
          <a:p>
            <a:endParaRPr lang="en-GB" dirty="0"/>
          </a:p>
          <a:p>
            <a:r>
              <a:rPr lang="en-GB" sz="900" dirty="0"/>
              <a:t>References</a:t>
            </a:r>
          </a:p>
          <a:p>
            <a:r>
              <a:rPr lang="en-GB" sz="900" dirty="0"/>
              <a:t>Goadsby PJ et al. Vasoactive peptide release in the extracerebral circulation of humans during migraine headache. Ann Neurol 1990;28:183.</a:t>
            </a:r>
          </a:p>
          <a:p>
            <a:r>
              <a:rPr lang="en-GB" sz="900" dirty="0"/>
              <a:t>Hansen JM et al. Calcitonin gene-related peptide triggers migraine-like attacks in patients with migraine with aura. Cephalalgia 2010;30,1179.</a:t>
            </a:r>
          </a:p>
          <a:p>
            <a:r>
              <a:rPr lang="en-GB" sz="900" dirty="0"/>
              <a:t>Russell FA et al. Calcitonin Gene-Related Peptide: physiology and pathophysiology. Physiol Rev 2013;94:1099.</a:t>
            </a:r>
          </a:p>
          <a:p>
            <a:endParaRPr lang="en-GB" sz="900" dirty="0"/>
          </a:p>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6933E67E-E95F-4F6E-A635-A42356CFC64D}"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6</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42269482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r>
              <a:rPr lang="en-GB" sz="1000" dirty="0"/>
              <a:t>The trigeminal ganglion has been identified  as a key site of action for CGRP in migraine. This poses a key question: where is this located with respect to the blood brain barrier?  Administration of Evans Blue (a dye which binds to serum albumin and cannot therefore cross the blood brain barrier), in rats showed that the dye was taken up by the trigeminal ganglion. This shows that the trigeminal ganglion is located outside the blood brain barrier, and that it is therefore not necessary for agents targeting CGRP to cross the blood brain barrier. </a:t>
            </a:r>
          </a:p>
          <a:p>
            <a:endParaRPr lang="en-GB" dirty="0"/>
          </a:p>
          <a:p>
            <a:r>
              <a:rPr lang="en-GB" sz="900" dirty="0"/>
              <a:t>Reference</a:t>
            </a:r>
          </a:p>
          <a:p>
            <a:r>
              <a:rPr lang="en-GB" sz="900" dirty="0"/>
              <a:t>Eftekhari S et al. Localization of CGRP, CGRP receptor, PACAP and glutamate in trigeminal ganglion. Relation to the blood-brain barrier. Brain Res 2015; 1600:93.</a:t>
            </a:r>
          </a:p>
          <a:p>
            <a:endParaRPr lang="en-GB" dirty="0"/>
          </a:p>
          <a:p>
            <a:endParaRPr lang="en-GB" dirty="0"/>
          </a:p>
          <a:p>
            <a:endParaRPr lang="en-GB" dirty="0"/>
          </a:p>
          <a:p>
            <a:endParaRPr lang="en-US" dirty="0"/>
          </a:p>
        </p:txBody>
      </p:sp>
      <p:sp>
        <p:nvSpPr>
          <p:cNvPr id="4" name="Slide Number Placeholder 3"/>
          <p:cNvSpPr>
            <a:spLocks noGrp="1"/>
          </p:cNvSpPr>
          <p:nvPr>
            <p:ph type="sldNum" sz="quarter" idx="10"/>
          </p:nvPr>
        </p:nvSpPr>
        <p:spPr/>
        <p:txBody>
          <a:bodyPr/>
          <a:lstStyle/>
          <a:p>
            <a:fld id="{330F7F3F-C8A0-4D13-927F-DD854B33C90D}" type="slidenum">
              <a:rPr lang="en-US" smtClean="0"/>
              <a:t>7</a:t>
            </a:fld>
            <a:endParaRPr lang="en-US" dirty="0"/>
          </a:p>
        </p:txBody>
      </p:sp>
      <p:sp>
        <p:nvSpPr>
          <p:cNvPr id="5" name="Rectangle 4"/>
          <p:cNvSpPr/>
          <p:nvPr/>
        </p:nvSpPr>
        <p:spPr>
          <a:xfrm>
            <a:off x="685800" y="4459832"/>
            <a:ext cx="5486400" cy="692497"/>
          </a:xfrm>
          <a:prstGeom prst="rect">
            <a:avLst/>
          </a:prstGeom>
        </p:spPr>
        <p:txBody>
          <a:bodyPr wrap="square">
            <a:spAutoFit/>
          </a:bodyPr>
          <a:lstStyle/>
          <a:p>
            <a:endParaRPr lang="en-GB" sz="1050" dirty="0"/>
          </a:p>
          <a:p>
            <a:endParaRPr lang="en-GB" sz="1050" dirty="0"/>
          </a:p>
          <a:p>
            <a:endParaRPr lang="en-GB" dirty="0"/>
          </a:p>
        </p:txBody>
      </p:sp>
      <p:sp>
        <p:nvSpPr>
          <p:cNvPr id="6" name="Rectangle 5"/>
          <p:cNvSpPr/>
          <p:nvPr/>
        </p:nvSpPr>
        <p:spPr>
          <a:xfrm>
            <a:off x="685800" y="4410656"/>
            <a:ext cx="5486400" cy="246221"/>
          </a:xfrm>
          <a:prstGeom prst="rect">
            <a:avLst/>
          </a:prstGeom>
        </p:spPr>
        <p:txBody>
          <a:bodyPr wrap="square">
            <a:spAutoFit/>
          </a:bodyPr>
          <a:lstStyle/>
          <a:p>
            <a:r>
              <a:rPr lang="en-US" sz="1000" b="1" dirty="0"/>
              <a:t>Do CGRP-targeted agents need to cross the blood brain barrier? </a:t>
            </a:r>
          </a:p>
        </p:txBody>
      </p:sp>
    </p:spTree>
    <p:extLst>
      <p:ext uri="{BB962C8B-B14F-4D97-AF65-F5344CB8AC3E}">
        <p14:creationId xmlns:p14="http://schemas.microsoft.com/office/powerpoint/2010/main" val="3496556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63324" y="4400550"/>
            <a:ext cx="5408875" cy="3948320"/>
          </a:xfrm>
        </p:spPr>
        <p:txBody>
          <a:bodyPr/>
          <a:lstStyle/>
          <a:p>
            <a:r>
              <a:rPr lang="en-GB" sz="1000" b="1" dirty="0"/>
              <a:t>Are CGRP receptor antagonists an effective approach?</a:t>
            </a:r>
          </a:p>
          <a:p>
            <a:r>
              <a:rPr lang="en-US" sz="1000" dirty="0"/>
              <a:t>In a proof of concept study, the CGRP receptor antagonist olcegepant was shown to be effective in treating migraine. However, as this agent could only be administered intravenously, development was terminated. Other CGRP receptor antagonists were effective in acute migraine but had issues with liver toxicity (telcagepant, MK-3207); development has not continued for undisclosed reasons with other agents (rimegepant, BI 44370 TA, MK-1602).  There is no ongoing development of other </a:t>
            </a:r>
            <a:r>
              <a:rPr lang="en-GB" sz="1000" dirty="0"/>
              <a:t>CGRP-receptor antagonists.</a:t>
            </a:r>
          </a:p>
          <a:p>
            <a:endParaRPr lang="en-GB" dirty="0"/>
          </a:p>
          <a:p>
            <a:r>
              <a:rPr lang="en-GB" sz="900" dirty="0"/>
              <a:t>References</a:t>
            </a:r>
          </a:p>
          <a:p>
            <a:r>
              <a:rPr lang="en-US" sz="900" dirty="0"/>
              <a:t>Doods H, Hallermayer G, Wu D, et al. Pharmacological profile of BIBN4096BS, the first selective small molecule CGRP antagonist. Br J Pharmacol 2000;129:420.</a:t>
            </a:r>
          </a:p>
          <a:p>
            <a:r>
              <a:rPr lang="en-US" sz="900" dirty="0"/>
              <a:t>Ho TW, Connor KM, Zhang Y, et al. Randomized controlled trial of the CGRP receptor antagonist telcagepant for migraine prevention. Neurology 2014;83:958.</a:t>
            </a:r>
          </a:p>
          <a:p>
            <a:r>
              <a:rPr lang="en-US" sz="900" dirty="0"/>
              <a:t>Hewitt DJ, Aurora SK, Dodick DW, et al. Randomized controlled trial of the CGRP receptor antagonist MK-3207 in the acute treatment of migraine. Cephalalgia 2011;31:712.</a:t>
            </a:r>
          </a:p>
          <a:p>
            <a:r>
              <a:rPr lang="en-GB" sz="900" dirty="0"/>
              <a:t>Diener HC, Barbanti P, Dahlöf C et al. BI 44370 TA, an oral CGRP antagonist for the treatment of acute migraine attacks: results from a phase II study. Cephalalgia 2011;31:573.</a:t>
            </a:r>
          </a:p>
          <a:p>
            <a:r>
              <a:rPr lang="en-GB" sz="900" dirty="0"/>
              <a:t>Peroutka SJ. Clinical trials update. 2013: year in review. Headache 2014;54:189.</a:t>
            </a:r>
          </a:p>
          <a:p>
            <a:endParaRPr lang="en-US" dirty="0"/>
          </a:p>
        </p:txBody>
      </p:sp>
      <p:sp>
        <p:nvSpPr>
          <p:cNvPr id="4" name="Slide Number Placeholder 3"/>
          <p:cNvSpPr>
            <a:spLocks noGrp="1"/>
          </p:cNvSpPr>
          <p:nvPr>
            <p:ph type="sldNum" sz="quarter" idx="10"/>
          </p:nvPr>
        </p:nvSpPr>
        <p:spPr/>
        <p:txBody>
          <a:bodyPr/>
          <a:lstStyle/>
          <a:p>
            <a:fld id="{330F7F3F-C8A0-4D13-927F-DD854B33C90D}" type="slidenum">
              <a:rPr lang="en-US" smtClean="0"/>
              <a:t>8</a:t>
            </a:fld>
            <a:endParaRPr lang="en-US" dirty="0"/>
          </a:p>
        </p:txBody>
      </p:sp>
    </p:spTree>
    <p:extLst>
      <p:ext uri="{BB962C8B-B14F-4D97-AF65-F5344CB8AC3E}">
        <p14:creationId xmlns:p14="http://schemas.microsoft.com/office/powerpoint/2010/main" val="31589450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000" b="1" dirty="0"/>
              <a:t>Erenumab (AMG 334) for prevention of episodic migraine: Study design</a:t>
            </a:r>
          </a:p>
          <a:p>
            <a:r>
              <a:rPr lang="en-GB" sz="1000" dirty="0"/>
              <a:t>This was a multicentre, randomised, double-blind, placebo-controlled trial in 483 patients (mean age 39.9-42.6 years, 77-83% women, with a mean disease duration of 20 years). Patients were randomized to either AMG 334 7mg, 21mg or 70mg or placebo for 12 weeks. </a:t>
            </a:r>
          </a:p>
          <a:p>
            <a:endParaRPr lang="en-GB" sz="1000" dirty="0"/>
          </a:p>
          <a:p>
            <a:r>
              <a:rPr lang="en-GB" sz="1000" dirty="0"/>
              <a:t>Episodic migraine was defined as 4-14 migraine days/month and &lt;15 headache days/month (≥50% of headache days being migraine days) in each of the 3 months before screening. </a:t>
            </a:r>
          </a:p>
          <a:p>
            <a:endParaRPr lang="en-GB" sz="1000" dirty="0"/>
          </a:p>
          <a:p>
            <a:r>
              <a:rPr lang="en-GB" sz="1000" dirty="0"/>
              <a:t>The primary endpoint was the change in monthly migraine days from baseline to week 12 (number of migraine days during weeks 9-12 – number of migraine days during 4 weeks at baseline). A migraine day was defined as any day on which the patient had an onset, continuation or recurrence of a migraine (i.e. migraine headache with or without aura lasting for at least 30 minutes and either two pain features [unilateral, throbbing, moderate to severe, or associated with exercise or physical activity] or at least one associated non-pain feature [nausea, vomiting, or both photophobia and phonophobia]). </a:t>
            </a:r>
          </a:p>
          <a:p>
            <a:endParaRPr lang="en-GB" sz="1000" dirty="0"/>
          </a:p>
          <a:p>
            <a:r>
              <a:rPr lang="en-GB" sz="1000" dirty="0"/>
              <a:t>The pre-specified secondary endpoints were 1) the proportion of patients with at least 50% reduction from baseline in monthly migraine days (50% responder rate) at week 12; and 2) change in monthly migraine attacks from baseline at week 12. </a:t>
            </a:r>
          </a:p>
          <a:p>
            <a:endParaRPr lang="en-GB" dirty="0"/>
          </a:p>
          <a:p>
            <a:r>
              <a:rPr lang="en-GB" sz="900" dirty="0"/>
              <a:t>Reference</a:t>
            </a:r>
          </a:p>
          <a:p>
            <a:r>
              <a:rPr lang="en-GB" sz="900" dirty="0"/>
              <a:t>Sun H et al. Safety and efficacy of AMG 334 for prevention of episodic migraine: a randomised, double-blind, placebo-controlled, phase 2 trial. Lancet Neurol 2016; 15:382.</a:t>
            </a:r>
            <a:endParaRPr lang="en-US" sz="900" dirty="0"/>
          </a:p>
        </p:txBody>
      </p:sp>
      <p:sp>
        <p:nvSpPr>
          <p:cNvPr id="4" name="Slide Number Placeholder 3"/>
          <p:cNvSpPr>
            <a:spLocks noGrp="1"/>
          </p:cNvSpPr>
          <p:nvPr>
            <p:ph type="sldNum" sz="quarter" idx="10"/>
          </p:nvPr>
        </p:nvSpPr>
        <p:spPr/>
        <p:txBody>
          <a:bodyPr/>
          <a:lstStyle/>
          <a:p>
            <a:fld id="{330F7F3F-C8A0-4D13-927F-DD854B33C90D}" type="slidenum">
              <a:rPr lang="en-US" smtClean="0"/>
              <a:t>13</a:t>
            </a:fld>
            <a:endParaRPr lang="en-US" dirty="0"/>
          </a:p>
        </p:txBody>
      </p:sp>
    </p:spTree>
    <p:extLst>
      <p:ext uri="{BB962C8B-B14F-4D97-AF65-F5344CB8AC3E}">
        <p14:creationId xmlns:p14="http://schemas.microsoft.com/office/powerpoint/2010/main" val="11176352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000" b="1" dirty="0"/>
              <a:t>Erenumab (AMG 334) for prevention of episodic migraine</a:t>
            </a:r>
          </a:p>
          <a:p>
            <a:r>
              <a:rPr lang="en-GB" sz="1000" dirty="0"/>
              <a:t>The study design is summarised in the slide. The study comprised 4 phases:</a:t>
            </a:r>
          </a:p>
          <a:p>
            <a:pPr marL="171450" indent="-171450">
              <a:buFont typeface="Arial" panose="020B0604020202020204" pitchFamily="34" charset="0"/>
              <a:buChar char="•"/>
            </a:pPr>
            <a:r>
              <a:rPr lang="en-GB" sz="1000" dirty="0"/>
              <a:t>Screening (up to 3 weeks)</a:t>
            </a:r>
          </a:p>
          <a:p>
            <a:pPr marL="171450" indent="-171450">
              <a:buFont typeface="Arial" panose="020B0604020202020204" pitchFamily="34" charset="0"/>
              <a:buChar char="•"/>
            </a:pPr>
            <a:r>
              <a:rPr lang="en-GB" sz="1000" dirty="0"/>
              <a:t>Baseline screening (up of 4 weeks)</a:t>
            </a:r>
          </a:p>
          <a:p>
            <a:pPr marL="171450" indent="-171450">
              <a:buFont typeface="Arial" panose="020B0604020202020204" pitchFamily="34" charset="0"/>
              <a:buChar char="•"/>
            </a:pPr>
            <a:r>
              <a:rPr lang="en-GB" sz="1000" dirty="0"/>
              <a:t>Double-blind treatment (12 weeks)</a:t>
            </a:r>
          </a:p>
          <a:p>
            <a:pPr marL="171450" indent="-171450">
              <a:buFont typeface="Arial" panose="020B0604020202020204" pitchFamily="34" charset="0"/>
              <a:buChar char="•"/>
            </a:pPr>
            <a:r>
              <a:rPr lang="en-GB" sz="1000" dirty="0"/>
              <a:t>Open-label extended follow-up (up to 256 weeks). There was a safety follow-up 12 weeks after the last dose of study treatment. </a:t>
            </a:r>
          </a:p>
          <a:p>
            <a:endParaRPr lang="en-GB" dirty="0"/>
          </a:p>
          <a:p>
            <a:r>
              <a:rPr lang="en-GB" sz="900" dirty="0"/>
              <a:t>Reference</a:t>
            </a:r>
          </a:p>
          <a:p>
            <a:r>
              <a:rPr lang="en-GB" sz="900" dirty="0"/>
              <a:t>Sun H et al. Safety and efficacy of AMG 334 for prevention of episodic migraine: a randomised, double-blind, placebo-controlled, phase 2 trial. Lancet Neurol 2016; 15:382.</a:t>
            </a:r>
            <a:endParaRPr lang="en-US" sz="900" dirty="0"/>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330F7F3F-C8A0-4D13-927F-DD854B33C90D}" type="slidenum">
              <a:rPr lang="en-US" smtClean="0"/>
              <a:t>14</a:t>
            </a:fld>
            <a:endParaRPr lang="en-US" dirty="0"/>
          </a:p>
        </p:txBody>
      </p:sp>
    </p:spTree>
    <p:extLst>
      <p:ext uri="{BB962C8B-B14F-4D97-AF65-F5344CB8AC3E}">
        <p14:creationId xmlns:p14="http://schemas.microsoft.com/office/powerpoint/2010/main" val="263255892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p:cNvSpPr/>
          <p:nvPr userDrawn="1"/>
        </p:nvSpPr>
        <p:spPr>
          <a:xfrm>
            <a:off x="147156" y="90405"/>
            <a:ext cx="45719" cy="460121"/>
          </a:xfrm>
          <a:prstGeom prst="rect">
            <a:avLst/>
          </a:prstGeom>
          <a:solidFill>
            <a:schemeClr val="accent6">
              <a:lumMod val="50000"/>
            </a:schemeClr>
          </a:solidFill>
          <a:ln>
            <a:noFill/>
          </a:ln>
          <a:effectLst/>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dirty="0"/>
          </a:p>
        </p:txBody>
      </p:sp>
      <p:pic>
        <p:nvPicPr>
          <p:cNvPr id="8" name="Picture 7"/>
          <p:cNvPicPr>
            <a:picLocks noChangeAspect="1"/>
          </p:cNvPicPr>
          <p:nvPr userDrawn="1"/>
        </p:nvPicPr>
        <p:blipFill>
          <a:blip r:embed="rId2"/>
          <a:stretch>
            <a:fillRect/>
          </a:stretch>
        </p:blipFill>
        <p:spPr>
          <a:xfrm>
            <a:off x="7270904" y="4685596"/>
            <a:ext cx="1637681" cy="340195"/>
          </a:xfrm>
          <a:prstGeom prst="rect">
            <a:avLst/>
          </a:prstGeom>
        </p:spPr>
      </p:pic>
      <p:cxnSp>
        <p:nvCxnSpPr>
          <p:cNvPr id="9" name="Straight Connector 8"/>
          <p:cNvCxnSpPr/>
          <p:nvPr userDrawn="1"/>
        </p:nvCxnSpPr>
        <p:spPr>
          <a:xfrm>
            <a:off x="0" y="4559606"/>
            <a:ext cx="9144000" cy="0"/>
          </a:xfrm>
          <a:prstGeom prst="line">
            <a:avLst/>
          </a:prstGeom>
          <a:ln w="6350" cmpd="sng">
            <a:solidFill>
              <a:schemeClr val="accent6"/>
            </a:solidFill>
          </a:ln>
          <a:effectLst/>
        </p:spPr>
        <p:style>
          <a:lnRef idx="2">
            <a:schemeClr val="accent1"/>
          </a:lnRef>
          <a:fillRef idx="0">
            <a:schemeClr val="accent1"/>
          </a:fillRef>
          <a:effectRef idx="1">
            <a:schemeClr val="accent1"/>
          </a:effectRef>
          <a:fontRef idx="minor">
            <a:schemeClr val="tx1"/>
          </a:fontRef>
        </p:style>
      </p:cxnSp>
      <p:sp>
        <p:nvSpPr>
          <p:cNvPr id="10" name="Title 10"/>
          <p:cNvSpPr>
            <a:spLocks noGrp="1"/>
          </p:cNvSpPr>
          <p:nvPr>
            <p:ph type="title"/>
          </p:nvPr>
        </p:nvSpPr>
        <p:spPr>
          <a:xfrm>
            <a:off x="235415" y="123903"/>
            <a:ext cx="8673170" cy="396488"/>
          </a:xfrm>
          <a:prstGeom prst="rect">
            <a:avLst/>
          </a:prstGeom>
        </p:spPr>
        <p:txBody>
          <a:bodyPr>
            <a:noAutofit/>
          </a:bodyPr>
          <a:lstStyle>
            <a:lvl1pPr algn="l">
              <a:defRPr sz="2000" b="0" spc="0">
                <a:solidFill>
                  <a:schemeClr val="accent6">
                    <a:lumMod val="75000"/>
                  </a:schemeClr>
                </a:solidFill>
              </a:defRPr>
            </a:lvl1pPr>
          </a:lstStyle>
          <a:p>
            <a:r>
              <a:rPr lang="en-GB" dirty="0"/>
              <a:t>Click to edit Master title style</a:t>
            </a:r>
            <a:endParaRPr lang="en-US" dirty="0"/>
          </a:p>
        </p:txBody>
      </p:sp>
      <p:sp>
        <p:nvSpPr>
          <p:cNvPr id="11" name="Text Placeholder 12"/>
          <p:cNvSpPr>
            <a:spLocks noGrp="1"/>
          </p:cNvSpPr>
          <p:nvPr>
            <p:ph type="body" sz="quarter" idx="10" hasCustomPrompt="1"/>
          </p:nvPr>
        </p:nvSpPr>
        <p:spPr>
          <a:xfrm>
            <a:off x="235414" y="917575"/>
            <a:ext cx="8673171" cy="3443288"/>
          </a:xfrm>
          <a:prstGeom prst="rect">
            <a:avLst/>
          </a:prstGeom>
        </p:spPr>
        <p:txBody>
          <a:bodyPr>
            <a:normAutofit/>
          </a:bodyPr>
          <a:lstStyle>
            <a:lvl1pPr marL="0" indent="0">
              <a:buNone/>
              <a:defRPr sz="1100" spc="0">
                <a:solidFill>
                  <a:schemeClr val="tx1">
                    <a:lumMod val="65000"/>
                    <a:lumOff val="35000"/>
                  </a:schemeClr>
                </a:solidFill>
              </a:defRPr>
            </a:lvl1pPr>
          </a:lstStyle>
          <a:p>
            <a:pPr lvl="0"/>
            <a:r>
              <a:rPr lang="en-US" dirty="0"/>
              <a:t>Click to Edit</a:t>
            </a:r>
          </a:p>
        </p:txBody>
      </p:sp>
      <p:sp>
        <p:nvSpPr>
          <p:cNvPr id="12" name="Text Placeholder 14"/>
          <p:cNvSpPr>
            <a:spLocks noGrp="1"/>
          </p:cNvSpPr>
          <p:nvPr>
            <p:ph type="body" sz="quarter" idx="11" hasCustomPrompt="1"/>
          </p:nvPr>
        </p:nvSpPr>
        <p:spPr>
          <a:xfrm>
            <a:off x="235414" y="4686300"/>
            <a:ext cx="6473903" cy="339725"/>
          </a:xfrm>
          <a:prstGeom prst="rect">
            <a:avLst/>
          </a:prstGeom>
        </p:spPr>
        <p:txBody>
          <a:bodyPr lIns="0" tIns="0" bIns="0" anchor="ctr" anchorCtr="0">
            <a:noAutofit/>
          </a:bodyPr>
          <a:lstStyle>
            <a:lvl1pPr marL="0" indent="0">
              <a:lnSpc>
                <a:spcPct val="70000"/>
              </a:lnSpc>
              <a:buNone/>
              <a:defRPr sz="600">
                <a:solidFill>
                  <a:schemeClr val="bg1">
                    <a:lumMod val="50000"/>
                  </a:schemeClr>
                </a:solidFill>
              </a:defRPr>
            </a:lvl1pPr>
          </a:lstStyle>
          <a:p>
            <a:pPr lvl="0"/>
            <a:r>
              <a:rPr lang="en-GB" dirty="0"/>
              <a:t>References</a:t>
            </a:r>
            <a:endParaRPr lang="en-US" dirty="0"/>
          </a:p>
        </p:txBody>
      </p:sp>
    </p:spTree>
    <p:extLst>
      <p:ext uri="{BB962C8B-B14F-4D97-AF65-F5344CB8AC3E}">
        <p14:creationId xmlns:p14="http://schemas.microsoft.com/office/powerpoint/2010/main" val="17283514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200151"/>
            <a:ext cx="8229600" cy="3394472"/>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4767263"/>
            <a:ext cx="2133600" cy="273844"/>
          </a:xfrm>
          <a:prstGeom prst="rect">
            <a:avLst/>
          </a:prstGeom>
        </p:spPr>
        <p:txBody>
          <a:bodyPr/>
          <a:lstStyle/>
          <a:p>
            <a:fld id="{68C2560D-EC28-3B41-86E8-18F1CE0113B4}" type="datetimeFigureOut">
              <a:rPr lang="en-US" smtClean="0"/>
              <a:t>11/14/2016</a:t>
            </a:fld>
            <a:endParaRPr lang="en-US" dirty="0"/>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4767263"/>
            <a:ext cx="2133600" cy="273844"/>
          </a:xfrm>
          <a:prstGeom prst="rect">
            <a:avLst/>
          </a:prstGeom>
        </p:spPr>
        <p:txBody>
          <a:bodyPr/>
          <a:lstStyle/>
          <a:p>
            <a:fld id="{2066355A-084C-D24E-9AD2-7E4FC41EA627}" type="slidenum">
              <a:rPr lang="en-US" smtClean="0"/>
              <a:t>‹#›</a:t>
            </a:fld>
            <a:endParaRPr lang="en-US" dirty="0"/>
          </a:p>
        </p:txBody>
      </p:sp>
    </p:spTree>
    <p:extLst>
      <p:ext uri="{BB962C8B-B14F-4D97-AF65-F5344CB8AC3E}">
        <p14:creationId xmlns:p14="http://schemas.microsoft.com/office/powerpoint/2010/main" val="37233172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4767263"/>
            <a:ext cx="2133600" cy="273844"/>
          </a:xfrm>
          <a:prstGeom prst="rect">
            <a:avLst/>
          </a:prstGeom>
        </p:spPr>
        <p:txBody>
          <a:bodyPr/>
          <a:lstStyle/>
          <a:p>
            <a:fld id="{68C2560D-EC28-3B41-86E8-18F1CE0113B4}" type="datetimeFigureOut">
              <a:rPr lang="en-US" smtClean="0"/>
              <a:t>11/14/2016</a:t>
            </a:fld>
            <a:endParaRPr lang="en-US" dirty="0"/>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4767263"/>
            <a:ext cx="2133600" cy="273844"/>
          </a:xfrm>
          <a:prstGeom prst="rect">
            <a:avLst/>
          </a:prstGeom>
        </p:spPr>
        <p:txBody>
          <a:bodyPr/>
          <a:lstStyle/>
          <a:p>
            <a:fld id="{2066355A-084C-D24E-9AD2-7E4FC41EA627}" type="slidenum">
              <a:rPr lang="en-US" smtClean="0"/>
              <a:t>‹#›</a:t>
            </a:fld>
            <a:endParaRPr lang="en-US" dirty="0"/>
          </a:p>
        </p:txBody>
      </p:sp>
    </p:spTree>
    <p:extLst>
      <p:ext uri="{BB962C8B-B14F-4D97-AF65-F5344CB8AC3E}">
        <p14:creationId xmlns:p14="http://schemas.microsoft.com/office/powerpoint/2010/main" val="24179964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ACDB3CC-F982-40F9-8DD6-BCC9AFBF44BD}" type="datetime1">
              <a:rPr lang="en-US" smtClean="0"/>
              <a:pPr/>
              <a:t>11/14/2016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F88E988-FB04-AB4E-BE5A-59F242AF7F7A}" type="slidenum">
              <a:rPr lang="en-US" smtClean="0"/>
              <a:t>‹#›</a:t>
            </a:fld>
            <a:endParaRPr lang="en-US" dirty="0"/>
          </a:p>
        </p:txBody>
      </p:sp>
    </p:spTree>
    <p:extLst>
      <p:ext uri="{BB962C8B-B14F-4D97-AF65-F5344CB8AC3E}">
        <p14:creationId xmlns:p14="http://schemas.microsoft.com/office/powerpoint/2010/main" val="23689321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8C2560D-EC28-3B41-86E8-18F1CE0113B4}" type="datetimeFigureOut">
              <a:rPr lang="en-US" smtClean="0"/>
              <a:t>11/14/2016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066355A-084C-D24E-9AD2-7E4FC41EA627}" type="slidenum">
              <a:rPr lang="en-US" smtClean="0"/>
              <a:t>‹#›</a:t>
            </a:fld>
            <a:endParaRPr lang="en-US" dirty="0"/>
          </a:p>
        </p:txBody>
      </p:sp>
    </p:spTree>
    <p:extLst>
      <p:ext uri="{BB962C8B-B14F-4D97-AF65-F5344CB8AC3E}">
        <p14:creationId xmlns:p14="http://schemas.microsoft.com/office/powerpoint/2010/main" val="27537397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A9E7B99-7C3F-4BC3-B7B8-7E1F8C620B24}" type="datetime1">
              <a:rPr lang="en-US" smtClean="0"/>
              <a:pPr/>
              <a:t>11/14/2016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1AF2B4D-6B12-4EDF-87BB-2B55CECB6611}" type="slidenum">
              <a:rPr lang="en-US" smtClean="0"/>
              <a:pPr/>
              <a:t>‹#›</a:t>
            </a:fld>
            <a:endParaRPr lang="en-US" dirty="0"/>
          </a:p>
        </p:txBody>
      </p:sp>
    </p:spTree>
    <p:extLst>
      <p:ext uri="{BB962C8B-B14F-4D97-AF65-F5344CB8AC3E}">
        <p14:creationId xmlns:p14="http://schemas.microsoft.com/office/powerpoint/2010/main" val="11666249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8C2560D-EC28-3B41-86E8-18F1CE0113B4}" type="datetimeFigureOut">
              <a:rPr lang="en-US" smtClean="0"/>
              <a:t>11/14/2016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066355A-084C-D24E-9AD2-7E4FC41EA627}" type="slidenum">
              <a:rPr lang="en-US" smtClean="0"/>
              <a:t>‹#›</a:t>
            </a:fld>
            <a:endParaRPr lang="en-US" dirty="0"/>
          </a:p>
        </p:txBody>
      </p:sp>
    </p:spTree>
    <p:extLst>
      <p:ext uri="{BB962C8B-B14F-4D97-AF65-F5344CB8AC3E}">
        <p14:creationId xmlns:p14="http://schemas.microsoft.com/office/powerpoint/2010/main" val="1547896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8C2560D-EC28-3B41-86E8-18F1CE0113B4}" type="datetimeFigureOut">
              <a:rPr lang="en-US" smtClean="0"/>
              <a:t>11/14/2016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066355A-084C-D24E-9AD2-7E4FC41EA627}" type="slidenum">
              <a:rPr lang="en-US" smtClean="0"/>
              <a:t>‹#›</a:t>
            </a:fld>
            <a:endParaRPr lang="en-US" dirty="0"/>
          </a:p>
        </p:txBody>
      </p:sp>
    </p:spTree>
    <p:extLst>
      <p:ext uri="{BB962C8B-B14F-4D97-AF65-F5344CB8AC3E}">
        <p14:creationId xmlns:p14="http://schemas.microsoft.com/office/powerpoint/2010/main" val="13819788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8C2560D-EC28-3B41-86E8-18F1CE0113B4}" type="datetimeFigureOut">
              <a:rPr lang="en-US" smtClean="0"/>
              <a:t>11/14/2016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066355A-084C-D24E-9AD2-7E4FC41EA627}" type="slidenum">
              <a:rPr lang="en-US" smtClean="0"/>
              <a:t>‹#›</a:t>
            </a:fld>
            <a:endParaRPr lang="en-US" dirty="0"/>
          </a:p>
        </p:txBody>
      </p:sp>
    </p:spTree>
    <p:extLst>
      <p:ext uri="{BB962C8B-B14F-4D97-AF65-F5344CB8AC3E}">
        <p14:creationId xmlns:p14="http://schemas.microsoft.com/office/powerpoint/2010/main" val="363831748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8C2560D-EC28-3B41-86E8-18F1CE0113B4}" type="datetimeFigureOut">
              <a:rPr lang="en-US" smtClean="0"/>
              <a:t>11/14/2016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066355A-084C-D24E-9AD2-7E4FC41EA627}" type="slidenum">
              <a:rPr lang="en-US" smtClean="0"/>
              <a:t>‹#›</a:t>
            </a:fld>
            <a:endParaRPr lang="en-US" dirty="0"/>
          </a:p>
        </p:txBody>
      </p:sp>
    </p:spTree>
    <p:extLst>
      <p:ext uri="{BB962C8B-B14F-4D97-AF65-F5344CB8AC3E}">
        <p14:creationId xmlns:p14="http://schemas.microsoft.com/office/powerpoint/2010/main" val="105448265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8C2560D-EC28-3B41-86E8-18F1CE0113B4}" type="datetimeFigureOut">
              <a:rPr lang="en-US" smtClean="0"/>
              <a:t>11/14/2016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C6B1FF6-39B9-40F5-8B67-33C6354A3D4F}" type="slidenum">
              <a:rPr kumimoji="0" lang="en-US" smtClean="0"/>
              <a:pPr eaLnBrk="1" latinLnBrk="0" hangingPunct="1"/>
              <a:t>‹#›</a:t>
            </a:fld>
            <a:endParaRPr kumimoji="0" lang="en-US" dirty="0">
              <a:solidFill>
                <a:schemeClr val="accent3">
                  <a:shade val="75000"/>
                </a:schemeClr>
              </a:solidFill>
            </a:endParaRPr>
          </a:p>
        </p:txBody>
      </p:sp>
    </p:spTree>
    <p:extLst>
      <p:ext uri="{BB962C8B-B14F-4D97-AF65-F5344CB8AC3E}">
        <p14:creationId xmlns:p14="http://schemas.microsoft.com/office/powerpoint/2010/main" val="11021227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7" name="Picture 6" descr="Background.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3496" cy="5143500"/>
          </a:xfrm>
          <a:prstGeom prst="rect">
            <a:avLst/>
          </a:prstGeom>
        </p:spPr>
      </p:pic>
      <p:sp>
        <p:nvSpPr>
          <p:cNvPr id="8" name="Title 1"/>
          <p:cNvSpPr>
            <a:spLocks noGrp="1"/>
          </p:cNvSpPr>
          <p:nvPr>
            <p:ph type="title" hasCustomPrompt="1"/>
          </p:nvPr>
        </p:nvSpPr>
        <p:spPr>
          <a:xfrm>
            <a:off x="457200" y="839932"/>
            <a:ext cx="7070436" cy="3463636"/>
          </a:xfrm>
          <a:prstGeom prst="rect">
            <a:avLst/>
          </a:prstGeom>
        </p:spPr>
        <p:txBody>
          <a:bodyPr anchor="ctr">
            <a:normAutofit/>
          </a:bodyPr>
          <a:lstStyle>
            <a:lvl1pPr algn="l">
              <a:defRPr sz="2500" b="1">
                <a:solidFill>
                  <a:schemeClr val="bg1"/>
                </a:solidFill>
              </a:defRPr>
            </a:lvl1pPr>
          </a:lstStyle>
          <a:p>
            <a:r>
              <a:rPr lang="en-US" dirty="0"/>
              <a:t>CLICK TO EDIT</a:t>
            </a:r>
          </a:p>
        </p:txBody>
      </p:sp>
    </p:spTree>
    <p:extLst>
      <p:ext uri="{BB962C8B-B14F-4D97-AF65-F5344CB8AC3E}">
        <p14:creationId xmlns:p14="http://schemas.microsoft.com/office/powerpoint/2010/main" val="322038221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8C2560D-EC28-3B41-86E8-18F1CE0113B4}" type="datetimeFigureOut">
              <a:rPr lang="en-US" smtClean="0"/>
              <a:t>11/14/2016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066355A-084C-D24E-9AD2-7E4FC41EA627}" type="slidenum">
              <a:rPr lang="en-US" smtClean="0"/>
              <a:t>‹#›</a:t>
            </a:fld>
            <a:endParaRPr lang="en-US" dirty="0"/>
          </a:p>
        </p:txBody>
      </p:sp>
    </p:spTree>
    <p:extLst>
      <p:ext uri="{BB962C8B-B14F-4D97-AF65-F5344CB8AC3E}">
        <p14:creationId xmlns:p14="http://schemas.microsoft.com/office/powerpoint/2010/main" val="163724306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8C2560D-EC28-3B41-86E8-18F1CE0113B4}" type="datetimeFigureOut">
              <a:rPr lang="en-US" smtClean="0"/>
              <a:t>11/14/2016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066355A-084C-D24E-9AD2-7E4FC41EA627}" type="slidenum">
              <a:rPr lang="en-US" smtClean="0"/>
              <a:t>‹#›</a:t>
            </a:fld>
            <a:endParaRPr lang="en-US" dirty="0"/>
          </a:p>
        </p:txBody>
      </p:sp>
    </p:spTree>
    <p:extLst>
      <p:ext uri="{BB962C8B-B14F-4D97-AF65-F5344CB8AC3E}">
        <p14:creationId xmlns:p14="http://schemas.microsoft.com/office/powerpoint/2010/main" val="26981864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8C2560D-EC28-3B41-86E8-18F1CE0113B4}" type="datetimeFigureOut">
              <a:rPr lang="en-US" smtClean="0"/>
              <a:t>11/14/2016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066355A-084C-D24E-9AD2-7E4FC41EA627}" type="slidenum">
              <a:rPr lang="en-US" smtClean="0"/>
              <a:t>‹#›</a:t>
            </a:fld>
            <a:endParaRPr lang="en-US" dirty="0"/>
          </a:p>
        </p:txBody>
      </p:sp>
    </p:spTree>
    <p:extLst>
      <p:ext uri="{BB962C8B-B14F-4D97-AF65-F5344CB8AC3E}">
        <p14:creationId xmlns:p14="http://schemas.microsoft.com/office/powerpoint/2010/main" val="352393822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pic>
        <p:nvPicPr>
          <p:cNvPr id="7" name="Picture 6" descr="Background.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3496" cy="5143500"/>
          </a:xfrm>
          <a:prstGeom prst="rect">
            <a:avLst/>
          </a:prstGeom>
        </p:spPr>
      </p:pic>
      <p:sp>
        <p:nvSpPr>
          <p:cNvPr id="2" name="Title 1"/>
          <p:cNvSpPr>
            <a:spLocks noGrp="1"/>
          </p:cNvSpPr>
          <p:nvPr>
            <p:ph type="title" hasCustomPrompt="1"/>
          </p:nvPr>
        </p:nvSpPr>
        <p:spPr>
          <a:xfrm>
            <a:off x="457200" y="839932"/>
            <a:ext cx="7070436" cy="3463636"/>
          </a:xfrm>
        </p:spPr>
        <p:txBody>
          <a:bodyPr>
            <a:normAutofit/>
          </a:bodyPr>
          <a:lstStyle>
            <a:lvl1pPr algn="l">
              <a:defRPr sz="2500" b="1">
                <a:solidFill>
                  <a:schemeClr val="bg1"/>
                </a:solidFill>
              </a:defRPr>
            </a:lvl1pPr>
          </a:lstStyle>
          <a:p>
            <a:r>
              <a:rPr lang="en-US" dirty="0"/>
              <a:t>CLICK TO EDIT</a:t>
            </a:r>
          </a:p>
        </p:txBody>
      </p:sp>
    </p:spTree>
    <p:extLst>
      <p:ext uri="{BB962C8B-B14F-4D97-AF65-F5344CB8AC3E}">
        <p14:creationId xmlns:p14="http://schemas.microsoft.com/office/powerpoint/2010/main" val="54727217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pic>
        <p:nvPicPr>
          <p:cNvPr id="7" name="Picture 6" descr="Background.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3496" cy="5143500"/>
          </a:xfrm>
          <a:prstGeom prst="rect">
            <a:avLst/>
          </a:prstGeom>
        </p:spPr>
      </p:pic>
      <p:sp>
        <p:nvSpPr>
          <p:cNvPr id="2" name="Title 1"/>
          <p:cNvSpPr>
            <a:spLocks noGrp="1"/>
          </p:cNvSpPr>
          <p:nvPr>
            <p:ph type="title" hasCustomPrompt="1"/>
          </p:nvPr>
        </p:nvSpPr>
        <p:spPr>
          <a:xfrm>
            <a:off x="457200" y="839932"/>
            <a:ext cx="7070436" cy="3463636"/>
          </a:xfrm>
        </p:spPr>
        <p:txBody>
          <a:bodyPr>
            <a:normAutofit/>
          </a:bodyPr>
          <a:lstStyle>
            <a:lvl1pPr algn="l">
              <a:defRPr sz="2500" b="1">
                <a:solidFill>
                  <a:schemeClr val="bg1"/>
                </a:solidFill>
              </a:defRPr>
            </a:lvl1pPr>
          </a:lstStyle>
          <a:p>
            <a:r>
              <a:rPr lang="en-US" dirty="0"/>
              <a:t>CLICK TO EDIT</a:t>
            </a:r>
          </a:p>
        </p:txBody>
      </p:sp>
    </p:spTree>
    <p:extLst>
      <p:ext uri="{BB962C8B-B14F-4D97-AF65-F5344CB8AC3E}">
        <p14:creationId xmlns:p14="http://schemas.microsoft.com/office/powerpoint/2010/main" val="77115859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pic>
        <p:nvPicPr>
          <p:cNvPr id="7" name="Picture 6" descr="Background.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3496" cy="5143500"/>
          </a:xfrm>
          <a:prstGeom prst="rect">
            <a:avLst/>
          </a:prstGeom>
        </p:spPr>
      </p:pic>
      <p:sp>
        <p:nvSpPr>
          <p:cNvPr id="8" name="Title 1"/>
          <p:cNvSpPr>
            <a:spLocks noGrp="1"/>
          </p:cNvSpPr>
          <p:nvPr>
            <p:ph type="title" hasCustomPrompt="1"/>
          </p:nvPr>
        </p:nvSpPr>
        <p:spPr>
          <a:xfrm>
            <a:off x="457200" y="839932"/>
            <a:ext cx="7070436" cy="3463636"/>
          </a:xfrm>
          <a:prstGeom prst="rect">
            <a:avLst/>
          </a:prstGeom>
        </p:spPr>
        <p:txBody>
          <a:bodyPr anchor="ctr">
            <a:normAutofit/>
          </a:bodyPr>
          <a:lstStyle>
            <a:lvl1pPr algn="l">
              <a:defRPr sz="2500" b="1">
                <a:solidFill>
                  <a:schemeClr val="bg1"/>
                </a:solidFill>
              </a:defRPr>
            </a:lvl1pPr>
          </a:lstStyle>
          <a:p>
            <a:r>
              <a:rPr lang="en-US" dirty="0"/>
              <a:t>CLICK TO EDIT</a:t>
            </a:r>
          </a:p>
        </p:txBody>
      </p:sp>
    </p:spTree>
    <p:extLst>
      <p:ext uri="{BB962C8B-B14F-4D97-AF65-F5344CB8AC3E}">
        <p14:creationId xmlns:p14="http://schemas.microsoft.com/office/powerpoint/2010/main" val="135870651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pic>
        <p:nvPicPr>
          <p:cNvPr id="7" name="Picture 6" descr="Background.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3496" cy="5143500"/>
          </a:xfrm>
          <a:prstGeom prst="rect">
            <a:avLst/>
          </a:prstGeom>
        </p:spPr>
      </p:pic>
      <p:sp>
        <p:nvSpPr>
          <p:cNvPr id="8" name="Title 1"/>
          <p:cNvSpPr>
            <a:spLocks noGrp="1"/>
          </p:cNvSpPr>
          <p:nvPr>
            <p:ph type="title" hasCustomPrompt="1"/>
          </p:nvPr>
        </p:nvSpPr>
        <p:spPr>
          <a:xfrm>
            <a:off x="457200" y="839932"/>
            <a:ext cx="7070436" cy="3463636"/>
          </a:xfrm>
          <a:prstGeom prst="rect">
            <a:avLst/>
          </a:prstGeom>
        </p:spPr>
        <p:txBody>
          <a:bodyPr anchor="ctr">
            <a:normAutofit/>
          </a:bodyPr>
          <a:lstStyle>
            <a:lvl1pPr algn="l">
              <a:defRPr sz="2500" b="1">
                <a:solidFill>
                  <a:schemeClr val="bg1"/>
                </a:solidFill>
              </a:defRPr>
            </a:lvl1pPr>
          </a:lstStyle>
          <a:p>
            <a:r>
              <a:rPr lang="en-US" dirty="0"/>
              <a:t>CLICK TO EDIT</a:t>
            </a:r>
          </a:p>
        </p:txBody>
      </p:sp>
    </p:spTree>
    <p:extLst>
      <p:ext uri="{BB962C8B-B14F-4D97-AF65-F5344CB8AC3E}">
        <p14:creationId xmlns:p14="http://schemas.microsoft.com/office/powerpoint/2010/main" val="235393245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pic>
        <p:nvPicPr>
          <p:cNvPr id="7" name="Picture 6" descr="Background.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3496" cy="5143500"/>
          </a:xfrm>
          <a:prstGeom prst="rect">
            <a:avLst/>
          </a:prstGeom>
        </p:spPr>
      </p:pic>
      <p:sp>
        <p:nvSpPr>
          <p:cNvPr id="8" name="Title 1"/>
          <p:cNvSpPr>
            <a:spLocks noGrp="1"/>
          </p:cNvSpPr>
          <p:nvPr>
            <p:ph type="title" hasCustomPrompt="1"/>
          </p:nvPr>
        </p:nvSpPr>
        <p:spPr>
          <a:xfrm>
            <a:off x="457200" y="839932"/>
            <a:ext cx="7070436" cy="3463636"/>
          </a:xfrm>
          <a:prstGeom prst="rect">
            <a:avLst/>
          </a:prstGeom>
        </p:spPr>
        <p:txBody>
          <a:bodyPr anchor="ctr">
            <a:normAutofit/>
          </a:bodyPr>
          <a:lstStyle>
            <a:lvl1pPr algn="l">
              <a:defRPr sz="2500" b="1">
                <a:solidFill>
                  <a:schemeClr val="bg1"/>
                </a:solidFill>
              </a:defRPr>
            </a:lvl1pPr>
          </a:lstStyle>
          <a:p>
            <a:r>
              <a:rPr lang="en-US" dirty="0"/>
              <a:t>CLICK TO EDIT</a:t>
            </a:r>
          </a:p>
        </p:txBody>
      </p:sp>
    </p:spTree>
    <p:extLst>
      <p:ext uri="{BB962C8B-B14F-4D97-AF65-F5344CB8AC3E}">
        <p14:creationId xmlns:p14="http://schemas.microsoft.com/office/powerpoint/2010/main" val="325680810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pic>
        <p:nvPicPr>
          <p:cNvPr id="7" name="Picture 6" descr="Background.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3496" cy="5143500"/>
          </a:xfrm>
          <a:prstGeom prst="rect">
            <a:avLst/>
          </a:prstGeom>
        </p:spPr>
      </p:pic>
      <p:sp>
        <p:nvSpPr>
          <p:cNvPr id="8" name="Title 1"/>
          <p:cNvSpPr>
            <a:spLocks noGrp="1"/>
          </p:cNvSpPr>
          <p:nvPr>
            <p:ph type="title" hasCustomPrompt="1"/>
          </p:nvPr>
        </p:nvSpPr>
        <p:spPr>
          <a:xfrm>
            <a:off x="457200" y="839932"/>
            <a:ext cx="7070436" cy="3463636"/>
          </a:xfrm>
          <a:prstGeom prst="rect">
            <a:avLst/>
          </a:prstGeom>
        </p:spPr>
        <p:txBody>
          <a:bodyPr anchor="ctr">
            <a:normAutofit/>
          </a:bodyPr>
          <a:lstStyle>
            <a:lvl1pPr algn="l">
              <a:defRPr sz="2500" b="1">
                <a:solidFill>
                  <a:schemeClr val="bg1"/>
                </a:solidFill>
              </a:defRPr>
            </a:lvl1pPr>
          </a:lstStyle>
          <a:p>
            <a:r>
              <a:rPr lang="en-US" dirty="0"/>
              <a:t>CLICK TO EDIT</a:t>
            </a:r>
          </a:p>
        </p:txBody>
      </p:sp>
    </p:spTree>
    <p:extLst>
      <p:ext uri="{BB962C8B-B14F-4D97-AF65-F5344CB8AC3E}">
        <p14:creationId xmlns:p14="http://schemas.microsoft.com/office/powerpoint/2010/main" val="385350131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pic>
        <p:nvPicPr>
          <p:cNvPr id="7" name="Picture 6" descr="Background.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3496" cy="5143500"/>
          </a:xfrm>
          <a:prstGeom prst="rect">
            <a:avLst/>
          </a:prstGeom>
        </p:spPr>
      </p:pic>
      <p:sp>
        <p:nvSpPr>
          <p:cNvPr id="8" name="Title 1"/>
          <p:cNvSpPr>
            <a:spLocks noGrp="1"/>
          </p:cNvSpPr>
          <p:nvPr>
            <p:ph type="title" hasCustomPrompt="1"/>
          </p:nvPr>
        </p:nvSpPr>
        <p:spPr>
          <a:xfrm>
            <a:off x="457200" y="839932"/>
            <a:ext cx="7070436" cy="3463636"/>
          </a:xfrm>
          <a:prstGeom prst="rect">
            <a:avLst/>
          </a:prstGeom>
        </p:spPr>
        <p:txBody>
          <a:bodyPr anchor="ctr">
            <a:normAutofit/>
          </a:bodyPr>
          <a:lstStyle>
            <a:lvl1pPr algn="l">
              <a:defRPr sz="2500" b="1">
                <a:solidFill>
                  <a:schemeClr val="bg1"/>
                </a:solidFill>
              </a:defRPr>
            </a:lvl1pPr>
          </a:lstStyle>
          <a:p>
            <a:r>
              <a:rPr lang="en-US" dirty="0"/>
              <a:t>CLICK TO EDIT</a:t>
            </a:r>
          </a:p>
        </p:txBody>
      </p:sp>
    </p:spTree>
    <p:extLst>
      <p:ext uri="{BB962C8B-B14F-4D97-AF65-F5344CB8AC3E}">
        <p14:creationId xmlns:p14="http://schemas.microsoft.com/office/powerpoint/2010/main" val="678868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4767263"/>
            <a:ext cx="2133600" cy="273844"/>
          </a:xfrm>
          <a:prstGeom prst="rect">
            <a:avLst/>
          </a:prstGeom>
        </p:spPr>
        <p:txBody>
          <a:bodyPr/>
          <a:lstStyle/>
          <a:p>
            <a:fld id="{4A9E7B99-7C3F-4BC3-B7B8-7E1F8C620B24}" type="datetime1">
              <a:rPr lang="en-US" smtClean="0"/>
              <a:pPr/>
              <a:t>11/14/2016</a:t>
            </a:fld>
            <a:endParaRPr lang="en-US" dirty="0"/>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4767263"/>
            <a:ext cx="2133600" cy="273844"/>
          </a:xfrm>
          <a:prstGeom prst="rect">
            <a:avLst/>
          </a:prstGeom>
        </p:spPr>
        <p:txBody>
          <a:bodyPr/>
          <a:lstStyle/>
          <a:p>
            <a:fld id="{91AF2B4D-6B12-4EDF-87BB-2B55CECB6611}" type="slidenum">
              <a:rPr lang="en-US" smtClean="0"/>
              <a:pPr/>
              <a:t>‹#›</a:t>
            </a:fld>
            <a:endParaRPr lang="en-US" dirty="0"/>
          </a:p>
        </p:txBody>
      </p:sp>
    </p:spTree>
    <p:extLst>
      <p:ext uri="{BB962C8B-B14F-4D97-AF65-F5344CB8AC3E}">
        <p14:creationId xmlns:p14="http://schemas.microsoft.com/office/powerpoint/2010/main" val="112239484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pic>
        <p:nvPicPr>
          <p:cNvPr id="7" name="Picture 6" descr="Background.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3496" cy="5143500"/>
          </a:xfrm>
          <a:prstGeom prst="rect">
            <a:avLst/>
          </a:prstGeom>
        </p:spPr>
      </p:pic>
      <p:sp>
        <p:nvSpPr>
          <p:cNvPr id="8" name="Title 1"/>
          <p:cNvSpPr>
            <a:spLocks noGrp="1"/>
          </p:cNvSpPr>
          <p:nvPr>
            <p:ph type="title" hasCustomPrompt="1"/>
          </p:nvPr>
        </p:nvSpPr>
        <p:spPr>
          <a:xfrm>
            <a:off x="457200" y="839932"/>
            <a:ext cx="7070436" cy="3463636"/>
          </a:xfrm>
          <a:prstGeom prst="rect">
            <a:avLst/>
          </a:prstGeom>
        </p:spPr>
        <p:txBody>
          <a:bodyPr anchor="ctr">
            <a:normAutofit/>
          </a:bodyPr>
          <a:lstStyle>
            <a:lvl1pPr algn="l">
              <a:defRPr sz="2500" b="1">
                <a:solidFill>
                  <a:schemeClr val="bg1"/>
                </a:solidFill>
              </a:defRPr>
            </a:lvl1pPr>
          </a:lstStyle>
          <a:p>
            <a:r>
              <a:rPr lang="en-US" dirty="0"/>
              <a:t>CLICK TO EDIT</a:t>
            </a:r>
          </a:p>
        </p:txBody>
      </p:sp>
    </p:spTree>
    <p:extLst>
      <p:ext uri="{BB962C8B-B14F-4D97-AF65-F5344CB8AC3E}">
        <p14:creationId xmlns:p14="http://schemas.microsoft.com/office/powerpoint/2010/main" val="351966255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9_Title and Content">
    <p:spTree>
      <p:nvGrpSpPr>
        <p:cNvPr id="1" name=""/>
        <p:cNvGrpSpPr/>
        <p:nvPr/>
      </p:nvGrpSpPr>
      <p:grpSpPr>
        <a:xfrm>
          <a:off x="0" y="0"/>
          <a:ext cx="0" cy="0"/>
          <a:chOff x="0" y="0"/>
          <a:chExt cx="0" cy="0"/>
        </a:xfrm>
      </p:grpSpPr>
      <p:pic>
        <p:nvPicPr>
          <p:cNvPr id="7" name="Picture 6" descr="Background.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3496" cy="5143500"/>
          </a:xfrm>
          <a:prstGeom prst="rect">
            <a:avLst/>
          </a:prstGeom>
        </p:spPr>
      </p:pic>
      <p:sp>
        <p:nvSpPr>
          <p:cNvPr id="8" name="Title 1"/>
          <p:cNvSpPr>
            <a:spLocks noGrp="1"/>
          </p:cNvSpPr>
          <p:nvPr>
            <p:ph type="title" hasCustomPrompt="1"/>
          </p:nvPr>
        </p:nvSpPr>
        <p:spPr>
          <a:xfrm>
            <a:off x="457200" y="839932"/>
            <a:ext cx="7070436" cy="3463636"/>
          </a:xfrm>
          <a:prstGeom prst="rect">
            <a:avLst/>
          </a:prstGeom>
        </p:spPr>
        <p:txBody>
          <a:bodyPr anchor="ctr">
            <a:normAutofit/>
          </a:bodyPr>
          <a:lstStyle>
            <a:lvl1pPr algn="l">
              <a:defRPr sz="2500" b="1">
                <a:solidFill>
                  <a:schemeClr val="bg1"/>
                </a:solidFill>
              </a:defRPr>
            </a:lvl1pPr>
          </a:lstStyle>
          <a:p>
            <a:r>
              <a:rPr lang="en-US" dirty="0"/>
              <a:t>CLICK TO EDIT</a:t>
            </a:r>
          </a:p>
        </p:txBody>
      </p:sp>
    </p:spTree>
    <p:extLst>
      <p:ext uri="{BB962C8B-B14F-4D97-AF65-F5344CB8AC3E}">
        <p14:creationId xmlns:p14="http://schemas.microsoft.com/office/powerpoint/2010/main" val="38497888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stretch>
            <a:fillRect/>
          </a:stretch>
        </p:blipFill>
        <p:spPr>
          <a:xfrm>
            <a:off x="7270904" y="4685596"/>
            <a:ext cx="1637681" cy="340195"/>
          </a:xfrm>
          <a:prstGeom prst="rect">
            <a:avLst/>
          </a:prstGeom>
        </p:spPr>
      </p:pic>
      <p:cxnSp>
        <p:nvCxnSpPr>
          <p:cNvPr id="9" name="Straight Connector 8"/>
          <p:cNvCxnSpPr/>
          <p:nvPr userDrawn="1"/>
        </p:nvCxnSpPr>
        <p:spPr>
          <a:xfrm>
            <a:off x="0" y="4559606"/>
            <a:ext cx="9144000" cy="0"/>
          </a:xfrm>
          <a:prstGeom prst="line">
            <a:avLst/>
          </a:prstGeom>
          <a:ln w="6350" cmpd="sng">
            <a:solidFill>
              <a:schemeClr val="accent6"/>
            </a:solidFill>
          </a:ln>
          <a:effectLst/>
        </p:spPr>
        <p:style>
          <a:lnRef idx="2">
            <a:schemeClr val="accent1"/>
          </a:lnRef>
          <a:fillRef idx="0">
            <a:schemeClr val="accent1"/>
          </a:fillRef>
          <a:effectRef idx="1">
            <a:schemeClr val="accent1"/>
          </a:effectRef>
          <a:fontRef idx="minor">
            <a:schemeClr val="tx1"/>
          </a:fontRef>
        </p:style>
      </p:cxnSp>
      <p:sp>
        <p:nvSpPr>
          <p:cNvPr id="10" name="Title 10"/>
          <p:cNvSpPr>
            <a:spLocks noGrp="1"/>
          </p:cNvSpPr>
          <p:nvPr>
            <p:ph type="title"/>
          </p:nvPr>
        </p:nvSpPr>
        <p:spPr>
          <a:xfrm>
            <a:off x="235415" y="123903"/>
            <a:ext cx="8673170" cy="396488"/>
          </a:xfrm>
          <a:prstGeom prst="rect">
            <a:avLst/>
          </a:prstGeom>
        </p:spPr>
        <p:txBody>
          <a:bodyPr>
            <a:noAutofit/>
          </a:bodyPr>
          <a:lstStyle>
            <a:lvl1pPr algn="l">
              <a:defRPr sz="2000" b="0" spc="0">
                <a:solidFill>
                  <a:srgbClr val="5F0EAA"/>
                </a:solidFill>
              </a:defRPr>
            </a:lvl1pPr>
          </a:lstStyle>
          <a:p>
            <a:r>
              <a:rPr lang="en-GB" dirty="0"/>
              <a:t>Click to edit Master title style</a:t>
            </a:r>
            <a:endParaRPr lang="en-US" dirty="0"/>
          </a:p>
        </p:txBody>
      </p:sp>
      <p:sp>
        <p:nvSpPr>
          <p:cNvPr id="11" name="Text Placeholder 12"/>
          <p:cNvSpPr>
            <a:spLocks noGrp="1"/>
          </p:cNvSpPr>
          <p:nvPr>
            <p:ph type="body" sz="quarter" idx="10" hasCustomPrompt="1"/>
          </p:nvPr>
        </p:nvSpPr>
        <p:spPr>
          <a:xfrm>
            <a:off x="235414" y="917575"/>
            <a:ext cx="8673171" cy="3443288"/>
          </a:xfrm>
          <a:prstGeom prst="rect">
            <a:avLst/>
          </a:prstGeom>
        </p:spPr>
        <p:txBody>
          <a:bodyPr>
            <a:normAutofit/>
          </a:bodyPr>
          <a:lstStyle>
            <a:lvl1pPr marL="0" indent="0">
              <a:buNone/>
              <a:defRPr sz="1100" spc="0">
                <a:solidFill>
                  <a:schemeClr val="tx1">
                    <a:lumMod val="65000"/>
                    <a:lumOff val="35000"/>
                  </a:schemeClr>
                </a:solidFill>
              </a:defRPr>
            </a:lvl1pPr>
          </a:lstStyle>
          <a:p>
            <a:pPr lvl="0"/>
            <a:r>
              <a:rPr lang="en-US" dirty="0"/>
              <a:t>Click to Edit</a:t>
            </a:r>
          </a:p>
        </p:txBody>
      </p:sp>
      <p:sp>
        <p:nvSpPr>
          <p:cNvPr id="12" name="Text Placeholder 14"/>
          <p:cNvSpPr>
            <a:spLocks noGrp="1"/>
          </p:cNvSpPr>
          <p:nvPr>
            <p:ph type="body" sz="quarter" idx="11" hasCustomPrompt="1"/>
          </p:nvPr>
        </p:nvSpPr>
        <p:spPr>
          <a:xfrm>
            <a:off x="235414" y="4686300"/>
            <a:ext cx="6473903" cy="339725"/>
          </a:xfrm>
          <a:prstGeom prst="rect">
            <a:avLst/>
          </a:prstGeom>
        </p:spPr>
        <p:txBody>
          <a:bodyPr lIns="0" tIns="0" bIns="0" anchor="ctr" anchorCtr="0">
            <a:noAutofit/>
          </a:bodyPr>
          <a:lstStyle>
            <a:lvl1pPr marL="0" indent="0">
              <a:lnSpc>
                <a:spcPct val="70000"/>
              </a:lnSpc>
              <a:buNone/>
              <a:defRPr sz="600">
                <a:solidFill>
                  <a:schemeClr val="bg1">
                    <a:lumMod val="50000"/>
                  </a:schemeClr>
                </a:solidFill>
              </a:defRPr>
            </a:lvl1pPr>
          </a:lstStyle>
          <a:p>
            <a:pPr lvl="0"/>
            <a:r>
              <a:rPr lang="en-GB" dirty="0"/>
              <a:t>References</a:t>
            </a:r>
            <a:endParaRPr lang="en-US" dirty="0"/>
          </a:p>
        </p:txBody>
      </p:sp>
      <p:sp>
        <p:nvSpPr>
          <p:cNvPr id="13" name="Rectangle 12"/>
          <p:cNvSpPr/>
          <p:nvPr userDrawn="1"/>
        </p:nvSpPr>
        <p:spPr>
          <a:xfrm>
            <a:off x="147156" y="90405"/>
            <a:ext cx="45719" cy="460121"/>
          </a:xfrm>
          <a:prstGeom prst="rect">
            <a:avLst/>
          </a:prstGeom>
          <a:solidFill>
            <a:schemeClr val="accent6">
              <a:lumMod val="50000"/>
            </a:schemeClr>
          </a:solidFill>
          <a:ln>
            <a:noFill/>
          </a:ln>
          <a:effectLst/>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82378978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4767263"/>
            <a:ext cx="2133600" cy="273844"/>
          </a:xfrm>
          <a:prstGeom prst="rect">
            <a:avLst/>
          </a:prstGeom>
        </p:spPr>
        <p:txBody>
          <a:bodyPr/>
          <a:lstStyle/>
          <a:p>
            <a:fld id="{68C2560D-EC28-3B41-86E8-18F1CE0113B4}" type="datetimeFigureOut">
              <a:rPr lang="en-US" smtClean="0"/>
              <a:t>11/14/2016</a:t>
            </a:fld>
            <a:endParaRPr lang="en-US" dirty="0"/>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4767263"/>
            <a:ext cx="2133600" cy="273844"/>
          </a:xfrm>
          <a:prstGeom prst="rect">
            <a:avLst/>
          </a:prstGeom>
        </p:spPr>
        <p:txBody>
          <a:bodyPr/>
          <a:lstStyle/>
          <a:p>
            <a:fld id="{2066355A-084C-D24E-9AD2-7E4FC41EA627}" type="slidenum">
              <a:rPr lang="en-US" smtClean="0"/>
              <a:t>‹#›</a:t>
            </a:fld>
            <a:endParaRPr lang="en-US" dirty="0"/>
          </a:p>
        </p:txBody>
      </p:sp>
    </p:spTree>
    <p:extLst>
      <p:ext uri="{BB962C8B-B14F-4D97-AF65-F5344CB8AC3E}">
        <p14:creationId xmlns:p14="http://schemas.microsoft.com/office/powerpoint/2010/main" val="325552170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4767263"/>
            <a:ext cx="2133600" cy="273844"/>
          </a:xfrm>
          <a:prstGeom prst="rect">
            <a:avLst/>
          </a:prstGeom>
        </p:spPr>
        <p:txBody>
          <a:bodyPr/>
          <a:lstStyle/>
          <a:p>
            <a:fld id="{4A9E7B99-7C3F-4BC3-B7B8-7E1F8C620B24}" type="datetime1">
              <a:rPr lang="en-US" smtClean="0"/>
              <a:pPr/>
              <a:t>11/14/2016</a:t>
            </a:fld>
            <a:endParaRPr lang="en-US" dirty="0"/>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4767263"/>
            <a:ext cx="2133600" cy="273844"/>
          </a:xfrm>
          <a:prstGeom prst="rect">
            <a:avLst/>
          </a:prstGeom>
        </p:spPr>
        <p:txBody>
          <a:bodyPr/>
          <a:lstStyle/>
          <a:p>
            <a:fld id="{91AF2B4D-6B12-4EDF-87BB-2B55CECB6611}" type="slidenum">
              <a:rPr lang="en-US" smtClean="0"/>
              <a:pPr/>
              <a:t>‹#›</a:t>
            </a:fld>
            <a:endParaRPr lang="en-US" dirty="0"/>
          </a:p>
        </p:txBody>
      </p:sp>
    </p:spTree>
    <p:extLst>
      <p:ext uri="{BB962C8B-B14F-4D97-AF65-F5344CB8AC3E}">
        <p14:creationId xmlns:p14="http://schemas.microsoft.com/office/powerpoint/2010/main" val="163328800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4767263"/>
            <a:ext cx="2133600" cy="273844"/>
          </a:xfrm>
          <a:prstGeom prst="rect">
            <a:avLst/>
          </a:prstGeom>
        </p:spPr>
        <p:txBody>
          <a:bodyPr/>
          <a:lstStyle/>
          <a:p>
            <a:fld id="{68C2560D-EC28-3B41-86E8-18F1CE0113B4}" type="datetimeFigureOut">
              <a:rPr lang="en-US" smtClean="0"/>
              <a:t>11/14/2016</a:t>
            </a:fld>
            <a:endParaRPr lang="en-US" dirty="0"/>
          </a:p>
        </p:txBody>
      </p:sp>
      <p:sp>
        <p:nvSpPr>
          <p:cNvPr id="6" name="Footer Placeholder 5"/>
          <p:cNvSpPr>
            <a:spLocks noGrp="1"/>
          </p:cNvSpPr>
          <p:nvPr>
            <p:ph type="ftr" sz="quarter" idx="11"/>
          </p:nvPr>
        </p:nvSpPr>
        <p:spPr>
          <a:xfrm>
            <a:off x="3124200" y="4767263"/>
            <a:ext cx="2895600" cy="273844"/>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4767263"/>
            <a:ext cx="2133600" cy="273844"/>
          </a:xfrm>
          <a:prstGeom prst="rect">
            <a:avLst/>
          </a:prstGeom>
        </p:spPr>
        <p:txBody>
          <a:bodyPr/>
          <a:lstStyle/>
          <a:p>
            <a:fld id="{2066355A-084C-D24E-9AD2-7E4FC41EA627}" type="slidenum">
              <a:rPr lang="en-US" smtClean="0"/>
              <a:t>‹#›</a:t>
            </a:fld>
            <a:endParaRPr lang="en-US" dirty="0"/>
          </a:p>
        </p:txBody>
      </p:sp>
    </p:spTree>
    <p:extLst>
      <p:ext uri="{BB962C8B-B14F-4D97-AF65-F5344CB8AC3E}">
        <p14:creationId xmlns:p14="http://schemas.microsoft.com/office/powerpoint/2010/main" val="231796425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4767263"/>
            <a:ext cx="2133600" cy="273844"/>
          </a:xfrm>
          <a:prstGeom prst="rect">
            <a:avLst/>
          </a:prstGeom>
        </p:spPr>
        <p:txBody>
          <a:bodyPr/>
          <a:lstStyle/>
          <a:p>
            <a:fld id="{68C2560D-EC28-3B41-86E8-18F1CE0113B4}" type="datetimeFigureOut">
              <a:rPr lang="en-US" smtClean="0"/>
              <a:t>11/14/2016</a:t>
            </a:fld>
            <a:endParaRPr lang="en-US" dirty="0"/>
          </a:p>
        </p:txBody>
      </p:sp>
      <p:sp>
        <p:nvSpPr>
          <p:cNvPr id="8" name="Footer Placeholder 7"/>
          <p:cNvSpPr>
            <a:spLocks noGrp="1"/>
          </p:cNvSpPr>
          <p:nvPr>
            <p:ph type="ftr" sz="quarter" idx="11"/>
          </p:nvPr>
        </p:nvSpPr>
        <p:spPr>
          <a:xfrm>
            <a:off x="3124200" y="4767263"/>
            <a:ext cx="2895600" cy="273844"/>
          </a:xfrm>
          <a:prstGeom prst="rect">
            <a:avLst/>
          </a:prstGeom>
        </p:spPr>
        <p:txBody>
          <a:bodyPr/>
          <a:lstStyle/>
          <a:p>
            <a:endParaRPr lang="en-US" dirty="0"/>
          </a:p>
        </p:txBody>
      </p:sp>
      <p:sp>
        <p:nvSpPr>
          <p:cNvPr id="9" name="Slide Number Placeholder 8"/>
          <p:cNvSpPr>
            <a:spLocks noGrp="1"/>
          </p:cNvSpPr>
          <p:nvPr>
            <p:ph type="sldNum" sz="quarter" idx="12"/>
          </p:nvPr>
        </p:nvSpPr>
        <p:spPr>
          <a:xfrm>
            <a:off x="6553200" y="4767263"/>
            <a:ext cx="2133600" cy="273844"/>
          </a:xfrm>
          <a:prstGeom prst="rect">
            <a:avLst/>
          </a:prstGeom>
        </p:spPr>
        <p:txBody>
          <a:bodyPr/>
          <a:lstStyle/>
          <a:p>
            <a:fld id="{2066355A-084C-D24E-9AD2-7E4FC41EA627}" type="slidenum">
              <a:rPr lang="en-US" smtClean="0"/>
              <a:t>‹#›</a:t>
            </a:fld>
            <a:endParaRPr lang="en-US" dirty="0"/>
          </a:p>
        </p:txBody>
      </p:sp>
    </p:spTree>
    <p:extLst>
      <p:ext uri="{BB962C8B-B14F-4D97-AF65-F5344CB8AC3E}">
        <p14:creationId xmlns:p14="http://schemas.microsoft.com/office/powerpoint/2010/main" val="406817679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457200" y="4767263"/>
            <a:ext cx="2133600" cy="273844"/>
          </a:xfrm>
          <a:prstGeom prst="rect">
            <a:avLst/>
          </a:prstGeom>
        </p:spPr>
        <p:txBody>
          <a:bodyPr/>
          <a:lstStyle/>
          <a:p>
            <a:fld id="{68C2560D-EC28-3B41-86E8-18F1CE0113B4}" type="datetimeFigureOut">
              <a:rPr lang="en-US" smtClean="0"/>
              <a:t>11/14/2016</a:t>
            </a:fld>
            <a:endParaRPr lang="en-US" dirty="0"/>
          </a:p>
        </p:txBody>
      </p:sp>
      <p:sp>
        <p:nvSpPr>
          <p:cNvPr id="4" name="Footer Placeholder 3"/>
          <p:cNvSpPr>
            <a:spLocks noGrp="1"/>
          </p:cNvSpPr>
          <p:nvPr>
            <p:ph type="ftr" sz="quarter" idx="11"/>
          </p:nvPr>
        </p:nvSpPr>
        <p:spPr>
          <a:xfrm>
            <a:off x="3124200" y="4767263"/>
            <a:ext cx="2895600" cy="273844"/>
          </a:xfrm>
          <a:prstGeom prst="rect">
            <a:avLst/>
          </a:prstGeom>
        </p:spPr>
        <p:txBody>
          <a:bodyPr/>
          <a:lstStyle/>
          <a:p>
            <a:endParaRPr lang="en-US" dirty="0"/>
          </a:p>
        </p:txBody>
      </p:sp>
      <p:sp>
        <p:nvSpPr>
          <p:cNvPr id="5" name="Slide Number Placeholder 4"/>
          <p:cNvSpPr>
            <a:spLocks noGrp="1"/>
          </p:cNvSpPr>
          <p:nvPr>
            <p:ph type="sldNum" sz="quarter" idx="12"/>
          </p:nvPr>
        </p:nvSpPr>
        <p:spPr>
          <a:xfrm>
            <a:off x="6553200" y="4767263"/>
            <a:ext cx="2133600" cy="273844"/>
          </a:xfrm>
          <a:prstGeom prst="rect">
            <a:avLst/>
          </a:prstGeom>
        </p:spPr>
        <p:txBody>
          <a:bodyPr/>
          <a:lstStyle/>
          <a:p>
            <a:fld id="{2066355A-084C-D24E-9AD2-7E4FC41EA627}" type="slidenum">
              <a:rPr lang="en-US" smtClean="0"/>
              <a:t>‹#›</a:t>
            </a:fld>
            <a:endParaRPr lang="en-US" dirty="0"/>
          </a:p>
        </p:txBody>
      </p:sp>
    </p:spTree>
    <p:extLst>
      <p:ext uri="{BB962C8B-B14F-4D97-AF65-F5344CB8AC3E}">
        <p14:creationId xmlns:p14="http://schemas.microsoft.com/office/powerpoint/2010/main" val="61512993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4767263"/>
            <a:ext cx="2133600" cy="273844"/>
          </a:xfrm>
          <a:prstGeom prst="rect">
            <a:avLst/>
          </a:prstGeom>
        </p:spPr>
        <p:txBody>
          <a:bodyPr/>
          <a:lstStyle/>
          <a:p>
            <a:fld id="{68C2560D-EC28-3B41-86E8-18F1CE0113B4}" type="datetimeFigureOut">
              <a:rPr lang="en-US" smtClean="0"/>
              <a:t>11/14/2016</a:t>
            </a:fld>
            <a:endParaRPr lang="en-US" dirty="0"/>
          </a:p>
        </p:txBody>
      </p:sp>
      <p:sp>
        <p:nvSpPr>
          <p:cNvPr id="3" name="Footer Placeholder 2"/>
          <p:cNvSpPr>
            <a:spLocks noGrp="1"/>
          </p:cNvSpPr>
          <p:nvPr>
            <p:ph type="ftr" sz="quarter" idx="11"/>
          </p:nvPr>
        </p:nvSpPr>
        <p:spPr>
          <a:xfrm>
            <a:off x="3124200" y="4767263"/>
            <a:ext cx="2895600" cy="273844"/>
          </a:xfrm>
          <a:prstGeom prst="rect">
            <a:avLst/>
          </a:prstGeom>
        </p:spPr>
        <p:txBody>
          <a:bodyPr/>
          <a:lstStyle/>
          <a:p>
            <a:endParaRPr lang="en-US" dirty="0"/>
          </a:p>
        </p:txBody>
      </p:sp>
      <p:sp>
        <p:nvSpPr>
          <p:cNvPr id="4" name="Slide Number Placeholder 3"/>
          <p:cNvSpPr>
            <a:spLocks noGrp="1"/>
          </p:cNvSpPr>
          <p:nvPr>
            <p:ph type="sldNum" sz="quarter" idx="12"/>
          </p:nvPr>
        </p:nvSpPr>
        <p:spPr>
          <a:xfrm>
            <a:off x="6553200" y="4767263"/>
            <a:ext cx="2133600" cy="273844"/>
          </a:xfrm>
          <a:prstGeom prst="rect">
            <a:avLst/>
          </a:prstGeom>
        </p:spPr>
        <p:txBody>
          <a:bodyPr/>
          <a:lstStyle/>
          <a:p>
            <a:fld id="{2066355A-084C-D24E-9AD2-7E4FC41EA627}" type="slidenum">
              <a:rPr lang="en-US" smtClean="0"/>
              <a:t>‹#›</a:t>
            </a:fld>
            <a:endParaRPr lang="en-US" dirty="0"/>
          </a:p>
        </p:txBody>
      </p:sp>
    </p:spTree>
    <p:extLst>
      <p:ext uri="{BB962C8B-B14F-4D97-AF65-F5344CB8AC3E}">
        <p14:creationId xmlns:p14="http://schemas.microsoft.com/office/powerpoint/2010/main" val="252675093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4767263"/>
            <a:ext cx="2133600" cy="273844"/>
          </a:xfrm>
          <a:prstGeom prst="rect">
            <a:avLst/>
          </a:prstGeom>
        </p:spPr>
        <p:txBody>
          <a:bodyPr/>
          <a:lstStyle/>
          <a:p>
            <a:fld id="{68C2560D-EC28-3B41-86E8-18F1CE0113B4}" type="datetimeFigureOut">
              <a:rPr lang="en-US" smtClean="0"/>
              <a:t>11/14/2016</a:t>
            </a:fld>
            <a:endParaRPr lang="en-US" dirty="0"/>
          </a:p>
        </p:txBody>
      </p:sp>
      <p:sp>
        <p:nvSpPr>
          <p:cNvPr id="6" name="Footer Placeholder 5"/>
          <p:cNvSpPr>
            <a:spLocks noGrp="1"/>
          </p:cNvSpPr>
          <p:nvPr>
            <p:ph type="ftr" sz="quarter" idx="11"/>
          </p:nvPr>
        </p:nvSpPr>
        <p:spPr>
          <a:xfrm>
            <a:off x="3124200" y="4767263"/>
            <a:ext cx="2895600" cy="273844"/>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4767263"/>
            <a:ext cx="2133600" cy="273844"/>
          </a:xfrm>
          <a:prstGeom prst="rect">
            <a:avLst/>
          </a:prstGeom>
        </p:spPr>
        <p:txBody>
          <a:bodyPr/>
          <a:lstStyle/>
          <a:p>
            <a:fld id="{2C6B1FF6-39B9-40F5-8B67-33C6354A3D4F}" type="slidenum">
              <a:rPr kumimoji="0" lang="en-US" smtClean="0"/>
              <a:pPr eaLnBrk="1" latinLnBrk="0" hangingPunct="1"/>
              <a:t>‹#›</a:t>
            </a:fld>
            <a:endParaRPr kumimoji="0" lang="en-US" dirty="0">
              <a:solidFill>
                <a:schemeClr val="accent3">
                  <a:shade val="75000"/>
                </a:schemeClr>
              </a:solidFill>
            </a:endParaRPr>
          </a:p>
        </p:txBody>
      </p:sp>
    </p:spTree>
    <p:extLst>
      <p:ext uri="{BB962C8B-B14F-4D97-AF65-F5344CB8AC3E}">
        <p14:creationId xmlns:p14="http://schemas.microsoft.com/office/powerpoint/2010/main" val="36477199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4767263"/>
            <a:ext cx="2133600" cy="273844"/>
          </a:xfrm>
          <a:prstGeom prst="rect">
            <a:avLst/>
          </a:prstGeom>
        </p:spPr>
        <p:txBody>
          <a:bodyPr/>
          <a:lstStyle/>
          <a:p>
            <a:fld id="{68C2560D-EC28-3B41-86E8-18F1CE0113B4}" type="datetimeFigureOut">
              <a:rPr lang="en-US" smtClean="0"/>
              <a:t>11/14/2016</a:t>
            </a:fld>
            <a:endParaRPr lang="en-US" dirty="0"/>
          </a:p>
        </p:txBody>
      </p:sp>
      <p:sp>
        <p:nvSpPr>
          <p:cNvPr id="6" name="Footer Placeholder 5"/>
          <p:cNvSpPr>
            <a:spLocks noGrp="1"/>
          </p:cNvSpPr>
          <p:nvPr>
            <p:ph type="ftr" sz="quarter" idx="11"/>
          </p:nvPr>
        </p:nvSpPr>
        <p:spPr>
          <a:xfrm>
            <a:off x="3124200" y="4767263"/>
            <a:ext cx="2895600" cy="273844"/>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4767263"/>
            <a:ext cx="2133600" cy="273844"/>
          </a:xfrm>
          <a:prstGeom prst="rect">
            <a:avLst/>
          </a:prstGeom>
        </p:spPr>
        <p:txBody>
          <a:bodyPr/>
          <a:lstStyle/>
          <a:p>
            <a:fld id="{2066355A-084C-D24E-9AD2-7E4FC41EA627}" type="slidenum">
              <a:rPr lang="en-US" smtClean="0"/>
              <a:t>‹#›</a:t>
            </a:fld>
            <a:endParaRPr lang="en-US" dirty="0"/>
          </a:p>
        </p:txBody>
      </p:sp>
    </p:spTree>
    <p:extLst>
      <p:ext uri="{BB962C8B-B14F-4D97-AF65-F5344CB8AC3E}">
        <p14:creationId xmlns:p14="http://schemas.microsoft.com/office/powerpoint/2010/main" val="126059461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4025503"/>
            <a:ext cx="5486400" cy="60364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4767263"/>
            <a:ext cx="2133600" cy="273844"/>
          </a:xfrm>
          <a:prstGeom prst="rect">
            <a:avLst/>
          </a:prstGeom>
        </p:spPr>
        <p:txBody>
          <a:bodyPr/>
          <a:lstStyle/>
          <a:p>
            <a:fld id="{68C2560D-EC28-3B41-86E8-18F1CE0113B4}" type="datetimeFigureOut">
              <a:rPr lang="en-US" smtClean="0"/>
              <a:t>11/14/2016</a:t>
            </a:fld>
            <a:endParaRPr lang="en-US" dirty="0"/>
          </a:p>
        </p:txBody>
      </p:sp>
      <p:sp>
        <p:nvSpPr>
          <p:cNvPr id="6" name="Footer Placeholder 5"/>
          <p:cNvSpPr>
            <a:spLocks noGrp="1"/>
          </p:cNvSpPr>
          <p:nvPr>
            <p:ph type="ftr" sz="quarter" idx="11"/>
          </p:nvPr>
        </p:nvSpPr>
        <p:spPr>
          <a:xfrm>
            <a:off x="3124200" y="4767263"/>
            <a:ext cx="2895600" cy="273844"/>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4767263"/>
            <a:ext cx="2133600" cy="273844"/>
          </a:xfrm>
          <a:prstGeom prst="rect">
            <a:avLst/>
          </a:prstGeom>
        </p:spPr>
        <p:txBody>
          <a:bodyPr/>
          <a:lstStyle/>
          <a:p>
            <a:fld id="{2066355A-084C-D24E-9AD2-7E4FC41EA627}" type="slidenum">
              <a:rPr lang="en-US" smtClean="0"/>
              <a:t>‹#›</a:t>
            </a:fld>
            <a:endParaRPr lang="en-US" dirty="0"/>
          </a:p>
        </p:txBody>
      </p:sp>
    </p:spTree>
    <p:extLst>
      <p:ext uri="{BB962C8B-B14F-4D97-AF65-F5344CB8AC3E}">
        <p14:creationId xmlns:p14="http://schemas.microsoft.com/office/powerpoint/2010/main" val="212744178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200151"/>
            <a:ext cx="8229600" cy="3394472"/>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4767263"/>
            <a:ext cx="2133600" cy="273844"/>
          </a:xfrm>
          <a:prstGeom prst="rect">
            <a:avLst/>
          </a:prstGeom>
        </p:spPr>
        <p:txBody>
          <a:bodyPr/>
          <a:lstStyle/>
          <a:p>
            <a:fld id="{68C2560D-EC28-3B41-86E8-18F1CE0113B4}" type="datetimeFigureOut">
              <a:rPr lang="en-US" smtClean="0"/>
              <a:t>11/14/2016</a:t>
            </a:fld>
            <a:endParaRPr lang="en-US" dirty="0"/>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4767263"/>
            <a:ext cx="2133600" cy="273844"/>
          </a:xfrm>
          <a:prstGeom prst="rect">
            <a:avLst/>
          </a:prstGeom>
        </p:spPr>
        <p:txBody>
          <a:bodyPr/>
          <a:lstStyle/>
          <a:p>
            <a:fld id="{2066355A-084C-D24E-9AD2-7E4FC41EA627}" type="slidenum">
              <a:rPr lang="en-US" smtClean="0"/>
              <a:t>‹#›</a:t>
            </a:fld>
            <a:endParaRPr lang="en-US" dirty="0"/>
          </a:p>
        </p:txBody>
      </p:sp>
    </p:spTree>
    <p:extLst>
      <p:ext uri="{BB962C8B-B14F-4D97-AF65-F5344CB8AC3E}">
        <p14:creationId xmlns:p14="http://schemas.microsoft.com/office/powerpoint/2010/main" val="14070770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4767263"/>
            <a:ext cx="2133600" cy="273844"/>
          </a:xfrm>
          <a:prstGeom prst="rect">
            <a:avLst/>
          </a:prstGeom>
        </p:spPr>
        <p:txBody>
          <a:bodyPr/>
          <a:lstStyle/>
          <a:p>
            <a:fld id="{68C2560D-EC28-3B41-86E8-18F1CE0113B4}" type="datetimeFigureOut">
              <a:rPr lang="en-US" smtClean="0"/>
              <a:t>11/14/2016</a:t>
            </a:fld>
            <a:endParaRPr lang="en-US" dirty="0"/>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4767263"/>
            <a:ext cx="2133600" cy="273844"/>
          </a:xfrm>
          <a:prstGeom prst="rect">
            <a:avLst/>
          </a:prstGeom>
        </p:spPr>
        <p:txBody>
          <a:bodyPr/>
          <a:lstStyle/>
          <a:p>
            <a:fld id="{2066355A-084C-D24E-9AD2-7E4FC41EA627}" type="slidenum">
              <a:rPr lang="en-US" smtClean="0"/>
              <a:t>‹#›</a:t>
            </a:fld>
            <a:endParaRPr lang="en-US" dirty="0"/>
          </a:p>
        </p:txBody>
      </p:sp>
    </p:spTree>
    <p:extLst>
      <p:ext uri="{BB962C8B-B14F-4D97-AF65-F5344CB8AC3E}">
        <p14:creationId xmlns:p14="http://schemas.microsoft.com/office/powerpoint/2010/main" val="10626483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4767263"/>
            <a:ext cx="2133600" cy="273844"/>
          </a:xfrm>
          <a:prstGeom prst="rect">
            <a:avLst/>
          </a:prstGeom>
        </p:spPr>
        <p:txBody>
          <a:bodyPr/>
          <a:lstStyle/>
          <a:p>
            <a:fld id="{68C2560D-EC28-3B41-86E8-18F1CE0113B4}" type="datetimeFigureOut">
              <a:rPr lang="en-US" smtClean="0"/>
              <a:t>11/14/2016</a:t>
            </a:fld>
            <a:endParaRPr lang="en-US" dirty="0"/>
          </a:p>
        </p:txBody>
      </p:sp>
      <p:sp>
        <p:nvSpPr>
          <p:cNvPr id="8" name="Footer Placeholder 7"/>
          <p:cNvSpPr>
            <a:spLocks noGrp="1"/>
          </p:cNvSpPr>
          <p:nvPr>
            <p:ph type="ftr" sz="quarter" idx="11"/>
          </p:nvPr>
        </p:nvSpPr>
        <p:spPr>
          <a:xfrm>
            <a:off x="3124200" y="4767263"/>
            <a:ext cx="2895600" cy="273844"/>
          </a:xfrm>
          <a:prstGeom prst="rect">
            <a:avLst/>
          </a:prstGeom>
        </p:spPr>
        <p:txBody>
          <a:bodyPr/>
          <a:lstStyle/>
          <a:p>
            <a:endParaRPr lang="en-US" dirty="0"/>
          </a:p>
        </p:txBody>
      </p:sp>
      <p:sp>
        <p:nvSpPr>
          <p:cNvPr id="9" name="Slide Number Placeholder 8"/>
          <p:cNvSpPr>
            <a:spLocks noGrp="1"/>
          </p:cNvSpPr>
          <p:nvPr>
            <p:ph type="sldNum" sz="quarter" idx="12"/>
          </p:nvPr>
        </p:nvSpPr>
        <p:spPr>
          <a:xfrm>
            <a:off x="6553200" y="4767263"/>
            <a:ext cx="2133600" cy="273844"/>
          </a:xfrm>
          <a:prstGeom prst="rect">
            <a:avLst/>
          </a:prstGeom>
        </p:spPr>
        <p:txBody>
          <a:bodyPr/>
          <a:lstStyle/>
          <a:p>
            <a:fld id="{2066355A-084C-D24E-9AD2-7E4FC41EA627}" type="slidenum">
              <a:rPr lang="en-US" smtClean="0"/>
              <a:t>‹#›</a:t>
            </a:fld>
            <a:endParaRPr lang="en-US" dirty="0"/>
          </a:p>
        </p:txBody>
      </p:sp>
    </p:spTree>
    <p:extLst>
      <p:ext uri="{BB962C8B-B14F-4D97-AF65-F5344CB8AC3E}">
        <p14:creationId xmlns:p14="http://schemas.microsoft.com/office/powerpoint/2010/main" val="24868244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457200" y="4767263"/>
            <a:ext cx="2133600" cy="273844"/>
          </a:xfrm>
          <a:prstGeom prst="rect">
            <a:avLst/>
          </a:prstGeom>
        </p:spPr>
        <p:txBody>
          <a:bodyPr/>
          <a:lstStyle/>
          <a:p>
            <a:fld id="{68C2560D-EC28-3B41-86E8-18F1CE0113B4}" type="datetimeFigureOut">
              <a:rPr lang="en-US" smtClean="0"/>
              <a:t>11/14/2016</a:t>
            </a:fld>
            <a:endParaRPr lang="en-US" dirty="0"/>
          </a:p>
        </p:txBody>
      </p:sp>
      <p:sp>
        <p:nvSpPr>
          <p:cNvPr id="4" name="Footer Placeholder 3"/>
          <p:cNvSpPr>
            <a:spLocks noGrp="1"/>
          </p:cNvSpPr>
          <p:nvPr>
            <p:ph type="ftr" sz="quarter" idx="11"/>
          </p:nvPr>
        </p:nvSpPr>
        <p:spPr>
          <a:xfrm>
            <a:off x="3124200" y="4767263"/>
            <a:ext cx="2895600" cy="273844"/>
          </a:xfrm>
          <a:prstGeom prst="rect">
            <a:avLst/>
          </a:prstGeom>
        </p:spPr>
        <p:txBody>
          <a:bodyPr/>
          <a:lstStyle/>
          <a:p>
            <a:endParaRPr lang="en-US" dirty="0"/>
          </a:p>
        </p:txBody>
      </p:sp>
      <p:sp>
        <p:nvSpPr>
          <p:cNvPr id="5" name="Slide Number Placeholder 4"/>
          <p:cNvSpPr>
            <a:spLocks noGrp="1"/>
          </p:cNvSpPr>
          <p:nvPr>
            <p:ph type="sldNum" sz="quarter" idx="12"/>
          </p:nvPr>
        </p:nvSpPr>
        <p:spPr>
          <a:xfrm>
            <a:off x="6553200" y="4767263"/>
            <a:ext cx="2133600" cy="273844"/>
          </a:xfrm>
          <a:prstGeom prst="rect">
            <a:avLst/>
          </a:prstGeom>
        </p:spPr>
        <p:txBody>
          <a:bodyPr/>
          <a:lstStyle/>
          <a:p>
            <a:fld id="{2066355A-084C-D24E-9AD2-7E4FC41EA627}" type="slidenum">
              <a:rPr lang="en-US" smtClean="0"/>
              <a:t>‹#›</a:t>
            </a:fld>
            <a:endParaRPr lang="en-US" dirty="0"/>
          </a:p>
        </p:txBody>
      </p:sp>
    </p:spTree>
    <p:extLst>
      <p:ext uri="{BB962C8B-B14F-4D97-AF65-F5344CB8AC3E}">
        <p14:creationId xmlns:p14="http://schemas.microsoft.com/office/powerpoint/2010/main" val="10847129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4767263"/>
            <a:ext cx="2133600" cy="273844"/>
          </a:xfrm>
          <a:prstGeom prst="rect">
            <a:avLst/>
          </a:prstGeom>
        </p:spPr>
        <p:txBody>
          <a:bodyPr/>
          <a:lstStyle/>
          <a:p>
            <a:fld id="{68C2560D-EC28-3B41-86E8-18F1CE0113B4}" type="datetimeFigureOut">
              <a:rPr lang="en-US" smtClean="0"/>
              <a:t>11/14/2016</a:t>
            </a:fld>
            <a:endParaRPr lang="en-US" dirty="0"/>
          </a:p>
        </p:txBody>
      </p:sp>
      <p:sp>
        <p:nvSpPr>
          <p:cNvPr id="3" name="Footer Placeholder 2"/>
          <p:cNvSpPr>
            <a:spLocks noGrp="1"/>
          </p:cNvSpPr>
          <p:nvPr>
            <p:ph type="ftr" sz="quarter" idx="11"/>
          </p:nvPr>
        </p:nvSpPr>
        <p:spPr>
          <a:xfrm>
            <a:off x="3124200" y="4767263"/>
            <a:ext cx="2895600" cy="273844"/>
          </a:xfrm>
          <a:prstGeom prst="rect">
            <a:avLst/>
          </a:prstGeom>
        </p:spPr>
        <p:txBody>
          <a:bodyPr/>
          <a:lstStyle/>
          <a:p>
            <a:endParaRPr lang="en-US" dirty="0"/>
          </a:p>
        </p:txBody>
      </p:sp>
      <p:sp>
        <p:nvSpPr>
          <p:cNvPr id="4" name="Slide Number Placeholder 3"/>
          <p:cNvSpPr>
            <a:spLocks noGrp="1"/>
          </p:cNvSpPr>
          <p:nvPr>
            <p:ph type="sldNum" sz="quarter" idx="12"/>
          </p:nvPr>
        </p:nvSpPr>
        <p:spPr>
          <a:xfrm>
            <a:off x="6553200" y="4767263"/>
            <a:ext cx="2133600" cy="273844"/>
          </a:xfrm>
          <a:prstGeom prst="rect">
            <a:avLst/>
          </a:prstGeom>
        </p:spPr>
        <p:txBody>
          <a:bodyPr/>
          <a:lstStyle/>
          <a:p>
            <a:fld id="{2066355A-084C-D24E-9AD2-7E4FC41EA627}" type="slidenum">
              <a:rPr lang="en-US" smtClean="0"/>
              <a:t>‹#›</a:t>
            </a:fld>
            <a:endParaRPr lang="en-US" dirty="0"/>
          </a:p>
        </p:txBody>
      </p:sp>
    </p:spTree>
    <p:extLst>
      <p:ext uri="{BB962C8B-B14F-4D97-AF65-F5344CB8AC3E}">
        <p14:creationId xmlns:p14="http://schemas.microsoft.com/office/powerpoint/2010/main" val="12492246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4767263"/>
            <a:ext cx="2133600" cy="273844"/>
          </a:xfrm>
          <a:prstGeom prst="rect">
            <a:avLst/>
          </a:prstGeom>
        </p:spPr>
        <p:txBody>
          <a:bodyPr/>
          <a:lstStyle/>
          <a:p>
            <a:fld id="{68C2560D-EC28-3B41-86E8-18F1CE0113B4}" type="datetimeFigureOut">
              <a:rPr lang="en-US" smtClean="0"/>
              <a:t>11/14/2016</a:t>
            </a:fld>
            <a:endParaRPr lang="en-US" dirty="0"/>
          </a:p>
        </p:txBody>
      </p:sp>
      <p:sp>
        <p:nvSpPr>
          <p:cNvPr id="6" name="Footer Placeholder 5"/>
          <p:cNvSpPr>
            <a:spLocks noGrp="1"/>
          </p:cNvSpPr>
          <p:nvPr>
            <p:ph type="ftr" sz="quarter" idx="11"/>
          </p:nvPr>
        </p:nvSpPr>
        <p:spPr>
          <a:xfrm>
            <a:off x="3124200" y="4767263"/>
            <a:ext cx="2895600" cy="273844"/>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4767263"/>
            <a:ext cx="2133600" cy="273844"/>
          </a:xfrm>
          <a:prstGeom prst="rect">
            <a:avLst/>
          </a:prstGeom>
        </p:spPr>
        <p:txBody>
          <a:bodyPr/>
          <a:lstStyle/>
          <a:p>
            <a:fld id="{2C6B1FF6-39B9-40F5-8B67-33C6354A3D4F}" type="slidenum">
              <a:rPr kumimoji="0" lang="en-US" smtClean="0"/>
              <a:pPr eaLnBrk="1" latinLnBrk="0" hangingPunct="1"/>
              <a:t>‹#›</a:t>
            </a:fld>
            <a:endParaRPr kumimoji="0" lang="en-US" dirty="0">
              <a:solidFill>
                <a:schemeClr val="accent3">
                  <a:shade val="75000"/>
                </a:schemeClr>
              </a:solidFill>
            </a:endParaRPr>
          </a:p>
        </p:txBody>
      </p:sp>
    </p:spTree>
    <p:extLst>
      <p:ext uri="{BB962C8B-B14F-4D97-AF65-F5344CB8AC3E}">
        <p14:creationId xmlns:p14="http://schemas.microsoft.com/office/powerpoint/2010/main" val="12182203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4025503"/>
            <a:ext cx="5486400" cy="60364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4767263"/>
            <a:ext cx="2133600" cy="273844"/>
          </a:xfrm>
          <a:prstGeom prst="rect">
            <a:avLst/>
          </a:prstGeom>
        </p:spPr>
        <p:txBody>
          <a:bodyPr/>
          <a:lstStyle/>
          <a:p>
            <a:fld id="{68C2560D-EC28-3B41-86E8-18F1CE0113B4}" type="datetimeFigureOut">
              <a:rPr lang="en-US" smtClean="0"/>
              <a:t>11/14/2016</a:t>
            </a:fld>
            <a:endParaRPr lang="en-US" dirty="0"/>
          </a:p>
        </p:txBody>
      </p:sp>
      <p:sp>
        <p:nvSpPr>
          <p:cNvPr id="6" name="Footer Placeholder 5"/>
          <p:cNvSpPr>
            <a:spLocks noGrp="1"/>
          </p:cNvSpPr>
          <p:nvPr>
            <p:ph type="ftr" sz="quarter" idx="11"/>
          </p:nvPr>
        </p:nvSpPr>
        <p:spPr>
          <a:xfrm>
            <a:off x="3124200" y="4767263"/>
            <a:ext cx="2895600" cy="273844"/>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4767263"/>
            <a:ext cx="2133600" cy="273844"/>
          </a:xfrm>
          <a:prstGeom prst="rect">
            <a:avLst/>
          </a:prstGeom>
        </p:spPr>
        <p:txBody>
          <a:bodyPr/>
          <a:lstStyle/>
          <a:p>
            <a:fld id="{2066355A-084C-D24E-9AD2-7E4FC41EA627}" type="slidenum">
              <a:rPr lang="en-US" smtClean="0"/>
              <a:t>‹#›</a:t>
            </a:fld>
            <a:endParaRPr lang="en-US" dirty="0"/>
          </a:p>
        </p:txBody>
      </p:sp>
    </p:spTree>
    <p:extLst>
      <p:ext uri="{BB962C8B-B14F-4D97-AF65-F5344CB8AC3E}">
        <p14:creationId xmlns:p14="http://schemas.microsoft.com/office/powerpoint/2010/main" val="36159831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3" Type="http://schemas.openxmlformats.org/officeDocument/2006/relationships/slideLayout" Target="../slideLayouts/slideLayout14.xml"/><Relationship Id="rId21" Type="http://schemas.openxmlformats.org/officeDocument/2006/relationships/theme" Target="../theme/theme2.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9.xml"/><Relationship Id="rId3" Type="http://schemas.openxmlformats.org/officeDocument/2006/relationships/slideLayout" Target="../slideLayouts/slideLayout34.xml"/><Relationship Id="rId7" Type="http://schemas.openxmlformats.org/officeDocument/2006/relationships/slideLayout" Target="../slideLayouts/slideLayout38.xml"/><Relationship Id="rId12" Type="http://schemas.openxmlformats.org/officeDocument/2006/relationships/theme" Target="../theme/theme3.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5" Type="http://schemas.openxmlformats.org/officeDocument/2006/relationships/slideLayout" Target="../slideLayouts/slideLayout36.xml"/><Relationship Id="rId10" Type="http://schemas.openxmlformats.org/officeDocument/2006/relationships/slideLayout" Target="../slideLayouts/slideLayout41.xml"/><Relationship Id="rId4" Type="http://schemas.openxmlformats.org/officeDocument/2006/relationships/slideLayout" Target="../slideLayouts/slideLayout35.xml"/><Relationship Id="rId9" Type="http://schemas.openxmlformats.org/officeDocument/2006/relationships/slideLayout" Target="../slideLayouts/slideLayout4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93843513"/>
      </p:ext>
    </p:extLst>
  </p:cSld>
  <p:clrMap bg1="lt1" tx1="dk1" bg2="lt2" tx2="dk2" accent1="accent1" accent2="accent2" accent3="accent3" accent4="accent4" accent5="accent5" accent6="accent6" hlink="hlink" folHlink="folHlink"/>
  <p:sldLayoutIdLst>
    <p:sldLayoutId id="2147493456" r:id="rId1"/>
    <p:sldLayoutId id="2147493457" r:id="rId2"/>
    <p:sldLayoutId id="2147493458" r:id="rId3"/>
    <p:sldLayoutId id="2147493459" r:id="rId4"/>
    <p:sldLayoutId id="2147493460" r:id="rId5"/>
    <p:sldLayoutId id="2147493461" r:id="rId6"/>
    <p:sldLayoutId id="2147493462" r:id="rId7"/>
    <p:sldLayoutId id="2147493463" r:id="rId8"/>
    <p:sldLayoutId id="2147493464" r:id="rId9"/>
    <p:sldLayoutId id="2147493465" r:id="rId10"/>
    <p:sldLayoutId id="2147493466"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68C2560D-EC28-3B41-86E8-18F1CE0113B4}" type="datetimeFigureOut">
              <a:rPr lang="en-US" smtClean="0"/>
              <a:t>11/14/2016</a:t>
            </a:fld>
            <a:endParaRPr lang="en-US" dirty="0"/>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2066355A-084C-D24E-9AD2-7E4FC41EA627}" type="slidenum">
              <a:rPr lang="en-US" smtClean="0"/>
              <a:t>‹#›</a:t>
            </a:fld>
            <a:endParaRPr lang="en-US" dirty="0"/>
          </a:p>
        </p:txBody>
      </p:sp>
    </p:spTree>
    <p:extLst>
      <p:ext uri="{BB962C8B-B14F-4D97-AF65-F5344CB8AC3E}">
        <p14:creationId xmlns:p14="http://schemas.microsoft.com/office/powerpoint/2010/main" val="437814775"/>
      </p:ext>
    </p:extLst>
  </p:cSld>
  <p:clrMap bg1="lt1" tx1="dk1" bg2="lt2" tx2="dk2" accent1="accent1" accent2="accent2" accent3="accent3" accent4="accent4" accent5="accent5" accent6="accent6" hlink="hlink" folHlink="folHlink"/>
  <p:sldLayoutIdLst>
    <p:sldLayoutId id="2147493468" r:id="rId1"/>
    <p:sldLayoutId id="2147493469" r:id="rId2"/>
    <p:sldLayoutId id="2147493470" r:id="rId3"/>
    <p:sldLayoutId id="2147493471" r:id="rId4"/>
    <p:sldLayoutId id="2147493472" r:id="rId5"/>
    <p:sldLayoutId id="2147493473" r:id="rId6"/>
    <p:sldLayoutId id="2147493474" r:id="rId7"/>
    <p:sldLayoutId id="2147493475" r:id="rId8"/>
    <p:sldLayoutId id="2147493476" r:id="rId9"/>
    <p:sldLayoutId id="2147493477" r:id="rId10"/>
    <p:sldLayoutId id="2147493478" r:id="rId11"/>
    <p:sldLayoutId id="2147493479" r:id="rId12"/>
    <p:sldLayoutId id="2147493480" r:id="rId13"/>
    <p:sldLayoutId id="2147493481" r:id="rId14"/>
    <p:sldLayoutId id="2147493482" r:id="rId15"/>
    <p:sldLayoutId id="2147493483" r:id="rId16"/>
    <p:sldLayoutId id="2147493484" r:id="rId17"/>
    <p:sldLayoutId id="2147493485" r:id="rId18"/>
    <p:sldLayoutId id="2147493486" r:id="rId19"/>
    <p:sldLayoutId id="2147493487" r:id="rId20"/>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28705010"/>
      </p:ext>
    </p:extLst>
  </p:cSld>
  <p:clrMap bg1="lt1" tx1="dk1" bg2="lt2" tx2="dk2" accent1="accent1" accent2="accent2" accent3="accent3" accent4="accent4" accent5="accent5" accent6="accent6" hlink="hlink" folHlink="folHlink"/>
  <p:sldLayoutIdLst>
    <p:sldLayoutId id="2147493489" r:id="rId1"/>
    <p:sldLayoutId id="2147493490" r:id="rId2"/>
    <p:sldLayoutId id="2147493491" r:id="rId3"/>
    <p:sldLayoutId id="2147493492" r:id="rId4"/>
    <p:sldLayoutId id="2147493493" r:id="rId5"/>
    <p:sldLayoutId id="2147493494" r:id="rId6"/>
    <p:sldLayoutId id="2147493495" r:id="rId7"/>
    <p:sldLayoutId id="2147493496" r:id="rId8"/>
    <p:sldLayoutId id="2147493497" r:id="rId9"/>
    <p:sldLayoutId id="2147493498" r:id="rId10"/>
    <p:sldLayoutId id="214749349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3.xml"/><Relationship Id="rId5" Type="http://schemas.openxmlformats.org/officeDocument/2006/relationships/image" Target="../media/image1.png"/><Relationship Id="rId4" Type="http://schemas.openxmlformats.org/officeDocument/2006/relationships/image" Target="../media/image3.em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emf"/><Relationship Id="rId1" Type="http://schemas.openxmlformats.org/officeDocument/2006/relationships/slideLayout" Target="../slideLayouts/slideLayout2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emf"/><Relationship Id="rId1" Type="http://schemas.openxmlformats.org/officeDocument/2006/relationships/slideLayout" Target="../slideLayouts/slideLayout28.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emf"/><Relationship Id="rId1" Type="http://schemas.openxmlformats.org/officeDocument/2006/relationships/slideLayout" Target="../slideLayouts/slideLayout2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21.xml"/><Relationship Id="rId1" Type="http://schemas.openxmlformats.org/officeDocument/2006/relationships/slideLayout" Target="../slideLayouts/slideLayout29.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2.xml"/></Relationships>
</file>

<file path=ppt/slides/_rels/slide3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emf"/><Relationship Id="rId1" Type="http://schemas.openxmlformats.org/officeDocument/2006/relationships/slideLayout" Target="../slideLayouts/slideLayout30.xml"/></Relationships>
</file>

<file path=ppt/slides/_rels/slide3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32.xml"/><Relationship Id="rId5" Type="http://schemas.openxmlformats.org/officeDocument/2006/relationships/image" Target="../media/image6.png"/><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emf"/><Relationship Id="rId1" Type="http://schemas.openxmlformats.org/officeDocument/2006/relationships/slideLayout" Target="../slideLayouts/slideLayout31.xml"/></Relationships>
</file>

<file path=ppt/slides/_rels/slide4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3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3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emf"/><Relationship Id="rId1" Type="http://schemas.openxmlformats.org/officeDocument/2006/relationships/slideLayout" Target="../slideLayouts/slideLayout2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ackground.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3496" cy="5143500"/>
          </a:xfrm>
          <a:prstGeom prst="rect">
            <a:avLst/>
          </a:prstGeom>
        </p:spPr>
      </p:pic>
      <p:sp>
        <p:nvSpPr>
          <p:cNvPr id="5" name="Title 1"/>
          <p:cNvSpPr>
            <a:spLocks noGrp="1"/>
          </p:cNvSpPr>
          <p:nvPr>
            <p:ph type="title"/>
          </p:nvPr>
        </p:nvSpPr>
        <p:spPr>
          <a:xfrm>
            <a:off x="443298" y="3802058"/>
            <a:ext cx="5002260" cy="701894"/>
          </a:xfrm>
        </p:spPr>
        <p:txBody>
          <a:bodyPr>
            <a:normAutofit/>
          </a:bodyPr>
          <a:lstStyle/>
          <a:p>
            <a:pPr algn="l">
              <a:lnSpc>
                <a:spcPct val="120000"/>
              </a:lnSpc>
            </a:pPr>
            <a:r>
              <a:rPr lang="en-US" sz="2800" dirty="0">
                <a:solidFill>
                  <a:schemeClr val="bg1"/>
                </a:solidFill>
              </a:rPr>
              <a:t>A Background</a:t>
            </a:r>
          </a:p>
        </p:txBody>
      </p:sp>
      <p:sp>
        <p:nvSpPr>
          <p:cNvPr id="6" name="Title 1"/>
          <p:cNvSpPr txBox="1">
            <a:spLocks/>
          </p:cNvSpPr>
          <p:nvPr/>
        </p:nvSpPr>
        <p:spPr>
          <a:xfrm>
            <a:off x="685800" y="1574296"/>
            <a:ext cx="5818139" cy="1423940"/>
          </a:xfrm>
          <a:prstGeom prst="rect">
            <a:avLst/>
          </a:prstGeom>
        </p:spPr>
        <p:txBody>
          <a:bodyPr vert="horz" lIns="91440" tIns="45720" rIns="91440" bIns="45720" rtlCol="0" anchor="t">
            <a:noAutofit/>
          </a:bodyPr>
          <a:lstStyle>
            <a:lvl1pPr algn="l" defTabSz="457200" rtl="0" eaLnBrk="1" latinLnBrk="0" hangingPunct="1">
              <a:spcBef>
                <a:spcPct val="0"/>
              </a:spcBef>
              <a:buNone/>
              <a:defRPr sz="4000" b="1" kern="1200" cap="all">
                <a:solidFill>
                  <a:schemeClr val="tx1"/>
                </a:solidFill>
                <a:latin typeface="+mj-lt"/>
                <a:ea typeface="+mj-ea"/>
                <a:cs typeface="+mj-cs"/>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sz="4400" b="1" i="0" u="none" strike="noStrike" kern="1200" cap="all" spc="0" normalizeH="0" baseline="0" noProof="0" dirty="0">
              <a:ln>
                <a:noFill/>
              </a:ln>
              <a:solidFill>
                <a:schemeClr val="bg1"/>
              </a:solidFill>
              <a:effectLst/>
              <a:uLnTx/>
              <a:uFillTx/>
              <a:latin typeface="+mj-lt"/>
              <a:ea typeface="+mj-ea"/>
              <a:cs typeface="+mj-cs"/>
            </a:endParaRPr>
          </a:p>
        </p:txBody>
      </p:sp>
      <p:pic>
        <p:nvPicPr>
          <p:cNvPr id="8" name="Picture 7"/>
          <p:cNvPicPr>
            <a:picLocks noChangeAspect="1"/>
          </p:cNvPicPr>
          <p:nvPr/>
        </p:nvPicPr>
        <p:blipFill>
          <a:blip r:embed="rId4"/>
          <a:stretch>
            <a:fillRect/>
          </a:stretch>
        </p:blipFill>
        <p:spPr>
          <a:xfrm>
            <a:off x="0" y="0"/>
            <a:ext cx="9144000" cy="1662752"/>
          </a:xfrm>
          <a:prstGeom prst="rect">
            <a:avLst/>
          </a:prstGeom>
        </p:spPr>
      </p:pic>
      <p:pic>
        <p:nvPicPr>
          <p:cNvPr id="9" name="Picture 8"/>
          <p:cNvPicPr>
            <a:picLocks noChangeAspect="1"/>
          </p:cNvPicPr>
          <p:nvPr/>
        </p:nvPicPr>
        <p:blipFill>
          <a:blip r:embed="rId5"/>
          <a:stretch>
            <a:fillRect/>
          </a:stretch>
        </p:blipFill>
        <p:spPr>
          <a:xfrm>
            <a:off x="784609" y="323997"/>
            <a:ext cx="3866765" cy="803241"/>
          </a:xfrm>
          <a:prstGeom prst="rect">
            <a:avLst/>
          </a:prstGeom>
        </p:spPr>
      </p:pic>
      <p:sp>
        <p:nvSpPr>
          <p:cNvPr id="3" name="Rectangle 2"/>
          <p:cNvSpPr/>
          <p:nvPr/>
        </p:nvSpPr>
        <p:spPr>
          <a:xfrm>
            <a:off x="350874" y="1822630"/>
            <a:ext cx="6039293" cy="1200329"/>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dirty="0">
                <a:ln>
                  <a:noFill/>
                </a:ln>
                <a:solidFill>
                  <a:prstClr val="white"/>
                </a:solidFill>
                <a:effectLst/>
                <a:uLnTx/>
                <a:uFillTx/>
                <a:latin typeface="News Gothic MT"/>
              </a:rPr>
              <a:t>CGRP THERAPEUTIC MONOCLONAL ANTIBODIES</a:t>
            </a:r>
          </a:p>
        </p:txBody>
      </p:sp>
      <p:cxnSp>
        <p:nvCxnSpPr>
          <p:cNvPr id="7" name="Straight Connector 6"/>
          <p:cNvCxnSpPr/>
          <p:nvPr/>
        </p:nvCxnSpPr>
        <p:spPr>
          <a:xfrm>
            <a:off x="443298" y="3747253"/>
            <a:ext cx="4556606" cy="0"/>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3874110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Targeting CGRP or the CGRP receptor?</a:t>
            </a:r>
          </a:p>
        </p:txBody>
      </p:sp>
      <p:sp>
        <p:nvSpPr>
          <p:cNvPr id="3" name="Text Placeholder 2"/>
          <p:cNvSpPr>
            <a:spLocks noGrp="1"/>
          </p:cNvSpPr>
          <p:nvPr>
            <p:ph type="body" sz="quarter" idx="10"/>
          </p:nvPr>
        </p:nvSpPr>
        <p:spPr>
          <a:xfrm>
            <a:off x="954958" y="793566"/>
            <a:ext cx="7655642" cy="3460950"/>
          </a:xfrm>
        </p:spPr>
        <p:txBody>
          <a:bodyPr>
            <a:noAutofit/>
          </a:bodyPr>
          <a:lstStyle/>
          <a:p>
            <a:r>
              <a:rPr lang="en-US" sz="1600" dirty="0">
                <a:solidFill>
                  <a:schemeClr val="tx1"/>
                </a:solidFill>
              </a:rPr>
              <a:t>Therapeutic monoclonal antibodies have been developed that inhibit the activity of CGRP at the CGRP receptor.  However, the </a:t>
            </a:r>
            <a:r>
              <a:rPr lang="en-US" sz="1600" dirty="0" smtClean="0">
                <a:solidFill>
                  <a:schemeClr val="tx1"/>
                </a:solidFill>
              </a:rPr>
              <a:t>cross-talk </a:t>
            </a:r>
            <a:r>
              <a:rPr lang="en-US" sz="1600" dirty="0">
                <a:solidFill>
                  <a:schemeClr val="tx1"/>
                </a:solidFill>
              </a:rPr>
              <a:t>inhibition is different.</a:t>
            </a:r>
          </a:p>
          <a:p>
            <a:endParaRPr lang="en-US" sz="1600" b="1" dirty="0">
              <a:solidFill>
                <a:srgbClr val="3F0972"/>
              </a:solidFill>
            </a:endParaRPr>
          </a:p>
          <a:p>
            <a:pPr marL="285750" indent="-285750">
              <a:buFont typeface="Arial"/>
              <a:buChar char="•"/>
            </a:pPr>
            <a:r>
              <a:rPr lang="en-US" sz="1600" b="1" dirty="0">
                <a:solidFill>
                  <a:srgbClr val="3F0972"/>
                </a:solidFill>
              </a:rPr>
              <a:t>Monoclonal antibodies to the CGRP receptor</a:t>
            </a:r>
            <a:r>
              <a:rPr lang="en-US" sz="1600" dirty="0"/>
              <a:t> </a:t>
            </a:r>
            <a:r>
              <a:rPr lang="en-US" sz="1600" dirty="0" smtClean="0">
                <a:solidFill>
                  <a:srgbClr val="000000"/>
                </a:solidFill>
              </a:rPr>
              <a:t>only </a:t>
            </a:r>
            <a:r>
              <a:rPr lang="en-US" sz="1600" dirty="0">
                <a:solidFill>
                  <a:srgbClr val="000000"/>
                </a:solidFill>
              </a:rPr>
              <a:t>inhibit function at the CGRP receptor, leaving  other calcitonin-family receptors functionally intact. To date, there is only one monoclonal antibody therapeutic (erenumab, AMG 334) that targets the CGRP </a:t>
            </a:r>
            <a:r>
              <a:rPr lang="en-US" sz="1600" dirty="0" smtClean="0">
                <a:solidFill>
                  <a:srgbClr val="000000"/>
                </a:solidFill>
              </a:rPr>
              <a:t>receptor</a:t>
            </a:r>
            <a:endParaRPr lang="en-US" sz="1600" dirty="0">
              <a:solidFill>
                <a:srgbClr val="000000"/>
              </a:solidFill>
            </a:endParaRPr>
          </a:p>
          <a:p>
            <a:endParaRPr lang="en-US" sz="1600" dirty="0"/>
          </a:p>
          <a:p>
            <a:pPr marL="285750" indent="-285750">
              <a:buFont typeface="Arial"/>
              <a:buChar char="•"/>
            </a:pPr>
            <a:r>
              <a:rPr lang="en-US" sz="1600" b="1" dirty="0">
                <a:solidFill>
                  <a:srgbClr val="3F0972"/>
                </a:solidFill>
              </a:rPr>
              <a:t>Monoclonal antibodies to the CGRP ligand </a:t>
            </a:r>
            <a:r>
              <a:rPr lang="en-US" sz="1600" dirty="0">
                <a:solidFill>
                  <a:srgbClr val="000000"/>
                </a:solidFill>
              </a:rPr>
              <a:t>inhibit the function of CGRP at all calcitonin-family receptors. To date, there are 3 monoclonal antibodies to the CGRP ligand in development: ALD403, galcanezumab (LY2951742), and TEV-</a:t>
            </a:r>
            <a:r>
              <a:rPr lang="en-US" sz="1600" dirty="0" smtClean="0">
                <a:solidFill>
                  <a:srgbClr val="000000"/>
                </a:solidFill>
              </a:rPr>
              <a:t>48125</a:t>
            </a:r>
            <a:endParaRPr lang="en-US" sz="1600" dirty="0">
              <a:solidFill>
                <a:srgbClr val="000000"/>
              </a:solidFill>
            </a:endParaRPr>
          </a:p>
        </p:txBody>
      </p:sp>
      <p:sp>
        <p:nvSpPr>
          <p:cNvPr id="4" name="Text Placeholder 3"/>
          <p:cNvSpPr>
            <a:spLocks noGrp="1"/>
          </p:cNvSpPr>
          <p:nvPr>
            <p:ph type="body" sz="quarter" idx="11"/>
          </p:nvPr>
        </p:nvSpPr>
        <p:spPr/>
        <p:txBody>
          <a:bodyPr/>
          <a:lstStyle/>
          <a:p>
            <a:endParaRPr lang="en-US" dirty="0"/>
          </a:p>
        </p:txBody>
      </p:sp>
      <p:cxnSp>
        <p:nvCxnSpPr>
          <p:cNvPr id="6" name="Straight Connector 5"/>
          <p:cNvCxnSpPr/>
          <p:nvPr/>
        </p:nvCxnSpPr>
        <p:spPr>
          <a:xfrm>
            <a:off x="790575" y="793566"/>
            <a:ext cx="0" cy="3460950"/>
          </a:xfrm>
          <a:prstGeom prst="line">
            <a:avLst/>
          </a:prstGeom>
          <a:ln>
            <a:solidFill>
              <a:schemeClr val="accent6">
                <a:lumMod val="5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6641330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 of development of CGRP therapeutic monoclonal antibodies</a:t>
            </a:r>
          </a:p>
        </p:txBody>
      </p:sp>
      <p:sp>
        <p:nvSpPr>
          <p:cNvPr id="4" name="Text Placeholder 3"/>
          <p:cNvSpPr>
            <a:spLocks noGrp="1"/>
          </p:cNvSpPr>
          <p:nvPr>
            <p:ph type="body" sz="quarter" idx="11"/>
          </p:nvPr>
        </p:nvSpPr>
        <p:spPr/>
        <p:txBody>
          <a:bodyPr/>
          <a:lstStyle/>
          <a:p>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1599032332"/>
              </p:ext>
            </p:extLst>
          </p:nvPr>
        </p:nvGraphicFramePr>
        <p:xfrm>
          <a:off x="235414" y="769611"/>
          <a:ext cx="8290559" cy="3102714"/>
        </p:xfrm>
        <a:graphic>
          <a:graphicData uri="http://schemas.openxmlformats.org/drawingml/2006/table">
            <a:tbl>
              <a:tblPr firstRow="1" bandRow="1">
                <a:tableStyleId>{68D230F3-CF80-4859-8CE7-A43EE81993B5}</a:tableStyleId>
              </a:tblPr>
              <a:tblGrid>
                <a:gridCol w="1658112">
                  <a:extLst>
                    <a:ext uri="{9D8B030D-6E8A-4147-A177-3AD203B41FA5}">
                      <a16:colId xmlns="" xmlns:a16="http://schemas.microsoft.com/office/drawing/2014/main" val="20000"/>
                    </a:ext>
                  </a:extLst>
                </a:gridCol>
                <a:gridCol w="1658112">
                  <a:extLst>
                    <a:ext uri="{9D8B030D-6E8A-4147-A177-3AD203B41FA5}">
                      <a16:colId xmlns="" xmlns:a16="http://schemas.microsoft.com/office/drawing/2014/main" val="20001"/>
                    </a:ext>
                  </a:extLst>
                </a:gridCol>
                <a:gridCol w="2292095">
                  <a:extLst>
                    <a:ext uri="{9D8B030D-6E8A-4147-A177-3AD203B41FA5}">
                      <a16:colId xmlns="" xmlns:a16="http://schemas.microsoft.com/office/drawing/2014/main" val="20002"/>
                    </a:ext>
                  </a:extLst>
                </a:gridCol>
                <a:gridCol w="1473200">
                  <a:extLst>
                    <a:ext uri="{9D8B030D-6E8A-4147-A177-3AD203B41FA5}">
                      <a16:colId xmlns="" xmlns:a16="http://schemas.microsoft.com/office/drawing/2014/main" val="20003"/>
                    </a:ext>
                  </a:extLst>
                </a:gridCol>
                <a:gridCol w="1209040">
                  <a:extLst>
                    <a:ext uri="{9D8B030D-6E8A-4147-A177-3AD203B41FA5}">
                      <a16:colId xmlns="" xmlns:a16="http://schemas.microsoft.com/office/drawing/2014/main" val="20004"/>
                    </a:ext>
                  </a:extLst>
                </a:gridCol>
              </a:tblGrid>
              <a:tr h="447070">
                <a:tc>
                  <a:txBody>
                    <a:bodyPr/>
                    <a:lstStyle/>
                    <a:p>
                      <a:endParaRPr lang="en-US" sz="1200" dirty="0">
                        <a:solidFill>
                          <a:schemeClr val="bg1"/>
                        </a:solidFill>
                      </a:endParaRPr>
                    </a:p>
                  </a:txBody>
                  <a:tcPr anchor="ctr">
                    <a:lnL w="3175"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F0972"/>
                    </a:solidFill>
                  </a:tcPr>
                </a:tc>
                <a:tc>
                  <a:txBody>
                    <a:bodyPr/>
                    <a:lstStyle/>
                    <a:p>
                      <a:r>
                        <a:rPr lang="en-US" sz="1200" dirty="0" err="1" smtClean="0">
                          <a:solidFill>
                            <a:schemeClr val="bg1"/>
                          </a:solidFill>
                        </a:rPr>
                        <a:t>Erenumab</a:t>
                      </a:r>
                      <a:endParaRPr lang="en-US" sz="1200" dirty="0" smtClean="0">
                        <a:solidFill>
                          <a:schemeClr val="bg1"/>
                        </a:solidFill>
                      </a:endParaRPr>
                    </a:p>
                    <a:p>
                      <a:r>
                        <a:rPr lang="en-US" sz="1200" dirty="0" smtClean="0">
                          <a:solidFill>
                            <a:schemeClr val="bg1"/>
                          </a:solidFill>
                        </a:rPr>
                        <a:t>(AMG 334</a:t>
                      </a:r>
                      <a:r>
                        <a:rPr lang="en-US" sz="1200" dirty="0">
                          <a:solidFill>
                            <a:schemeClr val="bg1"/>
                          </a:solidFill>
                        </a:rPr>
                        <a: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F0972"/>
                    </a:solidFill>
                  </a:tcPr>
                </a:tc>
                <a:tc>
                  <a:txBody>
                    <a:bodyPr/>
                    <a:lstStyle/>
                    <a:p>
                      <a:r>
                        <a:rPr lang="en-US" sz="1200" dirty="0">
                          <a:solidFill>
                            <a:schemeClr val="bg1"/>
                          </a:solidFill>
                        </a:rPr>
                        <a:t>ALD403</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F0972"/>
                    </a:solidFill>
                  </a:tcPr>
                </a:tc>
                <a:tc>
                  <a:txBody>
                    <a:bodyPr/>
                    <a:lstStyle/>
                    <a:p>
                      <a:r>
                        <a:rPr lang="en-US" sz="1200" dirty="0">
                          <a:solidFill>
                            <a:schemeClr val="bg1"/>
                          </a:solidFill>
                        </a:rPr>
                        <a:t>Galcanezumab LY2951742</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F0972"/>
                    </a:solidFill>
                  </a:tcPr>
                </a:tc>
                <a:tc>
                  <a:txBody>
                    <a:bodyPr/>
                    <a:lstStyle/>
                    <a:p>
                      <a:r>
                        <a:rPr lang="en-US" sz="1200" dirty="0">
                          <a:solidFill>
                            <a:schemeClr val="bg1"/>
                          </a:solidFill>
                        </a:rPr>
                        <a:t>TEV-48125</a:t>
                      </a:r>
                    </a:p>
                  </a:txBody>
                  <a:tcPr anchor="ctr">
                    <a:lnL w="12700"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F0972"/>
                    </a:solidFill>
                  </a:tcPr>
                </a:tc>
                <a:extLst>
                  <a:ext uri="{0D108BD9-81ED-4DB2-BD59-A6C34878D82A}">
                    <a16:rowId xmlns="" xmlns:a16="http://schemas.microsoft.com/office/drawing/2014/main" val="10000"/>
                  </a:ext>
                </a:extLst>
              </a:tr>
              <a:tr h="447070">
                <a:tc>
                  <a:txBody>
                    <a:bodyPr/>
                    <a:lstStyle/>
                    <a:p>
                      <a:r>
                        <a:rPr lang="en-US" sz="1200" dirty="0"/>
                        <a:t>Target</a:t>
                      </a: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200" dirty="0"/>
                        <a:t>CGRP receptor</a:t>
                      </a: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200" dirty="0"/>
                        <a:t>CGRP</a:t>
                      </a: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200" dirty="0"/>
                        <a:t>CGRP</a:t>
                      </a: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200" dirty="0"/>
                        <a:t>CGRP</a:t>
                      </a: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1"/>
                  </a:ext>
                </a:extLst>
              </a:tr>
              <a:tr h="447070">
                <a:tc>
                  <a:txBody>
                    <a:bodyPr/>
                    <a:lstStyle/>
                    <a:p>
                      <a:r>
                        <a:rPr lang="en-US" sz="1200" dirty="0"/>
                        <a:t>Migraine types studied</a:t>
                      </a:r>
                    </a:p>
                  </a:txBody>
                  <a:tcPr anchor="ctr">
                    <a:lnL w="3175" cap="flat" cmpd="sng" algn="ctr">
                      <a:noFill/>
                      <a:prstDash val="solid"/>
                      <a:round/>
                      <a:headEnd type="none" w="med" len="med"/>
                      <a:tailEnd type="none" w="med" len="med"/>
                    </a:lnL>
                    <a:lnR w="3175" cap="flat" cmpd="sng" algn="ctr">
                      <a:solidFill>
                        <a:srgbClr val="A6A6A6"/>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200" dirty="0"/>
                        <a:t>Episodic </a:t>
                      </a:r>
                    </a:p>
                    <a:p>
                      <a:r>
                        <a:rPr lang="en-US" sz="1200" dirty="0"/>
                        <a:t>Chronic</a:t>
                      </a:r>
                    </a:p>
                  </a:txBody>
                  <a:tcPr anchor="ctr">
                    <a:lnL w="3175" cap="flat" cmpd="sng" algn="ctr">
                      <a:solidFill>
                        <a:srgbClr val="A6A6A6"/>
                      </a:solidFill>
                      <a:prstDash val="solid"/>
                      <a:round/>
                      <a:headEnd type="none" w="med" len="med"/>
                      <a:tailEnd type="none" w="med" len="med"/>
                    </a:lnL>
                    <a:lnR w="3175" cap="flat" cmpd="sng" algn="ctr">
                      <a:solidFill>
                        <a:srgbClr val="A6A6A6"/>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200" dirty="0"/>
                        <a:t>Episodic </a:t>
                      </a:r>
                    </a:p>
                    <a:p>
                      <a:r>
                        <a:rPr lang="en-US" sz="1200" dirty="0"/>
                        <a:t>Chronic</a:t>
                      </a:r>
                    </a:p>
                  </a:txBody>
                  <a:tcPr anchor="ctr">
                    <a:lnL w="3175" cap="flat" cmpd="sng" algn="ctr">
                      <a:solidFill>
                        <a:srgbClr val="A6A6A6"/>
                      </a:solidFill>
                      <a:prstDash val="solid"/>
                      <a:round/>
                      <a:headEnd type="none" w="med" len="med"/>
                      <a:tailEnd type="none" w="med" len="med"/>
                    </a:lnL>
                    <a:lnR w="3175" cap="flat" cmpd="sng" algn="ctr">
                      <a:solidFill>
                        <a:srgbClr val="A6A6A6"/>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200" dirty="0"/>
                        <a:t>Episodic </a:t>
                      </a:r>
                    </a:p>
                    <a:p>
                      <a:r>
                        <a:rPr lang="en-US" sz="1200" dirty="0"/>
                        <a:t>Chronic </a:t>
                      </a:r>
                    </a:p>
                    <a:p>
                      <a:r>
                        <a:rPr lang="en-US" sz="1200" dirty="0"/>
                        <a:t>Cluster headache</a:t>
                      </a:r>
                    </a:p>
                  </a:txBody>
                  <a:tcPr anchor="ctr">
                    <a:lnL w="3175" cap="flat" cmpd="sng" algn="ctr">
                      <a:solidFill>
                        <a:srgbClr val="A6A6A6"/>
                      </a:solidFill>
                      <a:prstDash val="solid"/>
                      <a:round/>
                      <a:headEnd type="none" w="med" len="med"/>
                      <a:tailEnd type="none" w="med" len="med"/>
                    </a:lnL>
                    <a:lnR w="3175" cap="flat" cmpd="sng" algn="ctr">
                      <a:solidFill>
                        <a:srgbClr val="A6A6A6"/>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200" dirty="0"/>
                        <a:t>Episodic </a:t>
                      </a:r>
                    </a:p>
                    <a:p>
                      <a:r>
                        <a:rPr lang="en-US" sz="1200" dirty="0"/>
                        <a:t>Chronic</a:t>
                      </a:r>
                    </a:p>
                  </a:txBody>
                  <a:tcPr anchor="ctr">
                    <a:lnL w="3175" cap="flat" cmpd="sng" algn="ctr">
                      <a:solidFill>
                        <a:srgbClr val="A6A6A6"/>
                      </a:solidFill>
                      <a:prstDash val="solid"/>
                      <a:round/>
                      <a:headEnd type="none" w="med" len="med"/>
                      <a:tailEnd type="none" w="med" len="med"/>
                    </a:lnL>
                    <a:lnR w="31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2"/>
                  </a:ext>
                </a:extLst>
              </a:tr>
              <a:tr h="447070">
                <a:tc>
                  <a:txBody>
                    <a:bodyPr/>
                    <a:lstStyle/>
                    <a:p>
                      <a:r>
                        <a:rPr lang="en-US" sz="1200" dirty="0"/>
                        <a:t>Route of administration</a:t>
                      </a:r>
                    </a:p>
                  </a:txBody>
                  <a:tcPr anchor="ctr">
                    <a:lnL w="31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200" dirty="0"/>
                        <a:t>SC (monthly)</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200" dirty="0"/>
                        <a:t>IV</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200" dirty="0"/>
                        <a:t>SC (2-weekly</a:t>
                      </a:r>
                      <a:r>
                        <a:rPr lang="en-US" sz="1200" baseline="0" dirty="0"/>
                        <a:t> or monthly)</a:t>
                      </a:r>
                      <a:endParaRPr lang="en-US" sz="12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200" dirty="0"/>
                        <a:t>SC (monthly)</a:t>
                      </a:r>
                    </a:p>
                  </a:txBody>
                  <a:tcPr anchor="ctr">
                    <a:lnL w="12700"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3"/>
                  </a:ext>
                </a:extLst>
              </a:tr>
              <a:tr h="447070">
                <a:tc>
                  <a:txBody>
                    <a:bodyPr/>
                    <a:lstStyle/>
                    <a:p>
                      <a:r>
                        <a:rPr lang="en-US" sz="1200" dirty="0"/>
                        <a:t>Half-life (days)</a:t>
                      </a:r>
                    </a:p>
                  </a:txBody>
                  <a:tcPr anchor="ctr">
                    <a:lnL w="3175" cap="flat" cmpd="sng" algn="ctr">
                      <a:noFill/>
                      <a:prstDash val="solid"/>
                      <a:round/>
                      <a:headEnd type="none" w="med" len="med"/>
                      <a:tailEnd type="none" w="med" len="med"/>
                    </a:lnL>
                    <a:lnR w="3175" cap="flat" cmpd="sng" algn="ctr">
                      <a:solidFill>
                        <a:srgbClr val="A6A6A6"/>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200" dirty="0"/>
                        <a:t>21</a:t>
                      </a:r>
                    </a:p>
                  </a:txBody>
                  <a:tcPr anchor="ctr">
                    <a:lnL w="3175" cap="flat" cmpd="sng" algn="ctr">
                      <a:solidFill>
                        <a:srgbClr val="A6A6A6"/>
                      </a:solidFill>
                      <a:prstDash val="solid"/>
                      <a:round/>
                      <a:headEnd type="none" w="med" len="med"/>
                      <a:tailEnd type="none" w="med" len="med"/>
                    </a:lnL>
                    <a:lnR w="3175" cap="flat" cmpd="sng" algn="ctr">
                      <a:solidFill>
                        <a:srgbClr val="A6A6A6"/>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200" dirty="0"/>
                        <a:t>31</a:t>
                      </a:r>
                    </a:p>
                  </a:txBody>
                  <a:tcPr anchor="ctr">
                    <a:lnL w="3175" cap="flat" cmpd="sng" algn="ctr">
                      <a:solidFill>
                        <a:srgbClr val="A6A6A6"/>
                      </a:solidFill>
                      <a:prstDash val="solid"/>
                      <a:round/>
                      <a:headEnd type="none" w="med" len="med"/>
                      <a:tailEnd type="none" w="med" len="med"/>
                    </a:lnL>
                    <a:lnR w="3175" cap="flat" cmpd="sng" algn="ctr">
                      <a:solidFill>
                        <a:srgbClr val="A6A6A6"/>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200" dirty="0"/>
                        <a:t>28</a:t>
                      </a:r>
                    </a:p>
                  </a:txBody>
                  <a:tcPr anchor="ctr">
                    <a:lnL w="3175" cap="flat" cmpd="sng" algn="ctr">
                      <a:solidFill>
                        <a:srgbClr val="A6A6A6"/>
                      </a:solidFill>
                      <a:prstDash val="solid"/>
                      <a:round/>
                      <a:headEnd type="none" w="med" len="med"/>
                      <a:tailEnd type="none" w="med" len="med"/>
                    </a:lnL>
                    <a:lnR w="3175" cap="flat" cmpd="sng" algn="ctr">
                      <a:solidFill>
                        <a:srgbClr val="A6A6A6"/>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200" dirty="0"/>
                        <a:t>45</a:t>
                      </a:r>
                    </a:p>
                  </a:txBody>
                  <a:tcPr anchor="ctr">
                    <a:lnL w="3175" cap="flat" cmpd="sng" algn="ctr">
                      <a:solidFill>
                        <a:srgbClr val="A6A6A6"/>
                      </a:solidFill>
                      <a:prstDash val="solid"/>
                      <a:round/>
                      <a:headEnd type="none" w="med" len="med"/>
                      <a:tailEnd type="none" w="med" len="med"/>
                    </a:lnL>
                    <a:lnR w="31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4"/>
                  </a:ext>
                </a:extLst>
              </a:tr>
              <a:tr h="654094">
                <a:tc>
                  <a:txBody>
                    <a:bodyPr/>
                    <a:lstStyle/>
                    <a:p>
                      <a:r>
                        <a:rPr lang="en-US" sz="1200" dirty="0"/>
                        <a:t>Current development phase</a:t>
                      </a:r>
                    </a:p>
                  </a:txBody>
                  <a:tcPr anchor="ctr">
                    <a:lnL w="31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200" dirty="0"/>
                        <a:t>Phase 3 (both)</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200" dirty="0"/>
                        <a:t>Phase 3</a:t>
                      </a:r>
                      <a:r>
                        <a:rPr lang="en-US" sz="1200" baseline="0" dirty="0"/>
                        <a:t> (Episodic Migraine)</a:t>
                      </a:r>
                    </a:p>
                    <a:p>
                      <a:r>
                        <a:rPr lang="en-US" sz="1200" baseline="0" dirty="0"/>
                        <a:t>Phase 2 (Chronic Migraine)</a:t>
                      </a:r>
                      <a:endParaRPr lang="en-US" sz="12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200" dirty="0"/>
                        <a:t>Phase 3</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200" dirty="0"/>
                        <a:t>Phase 3</a:t>
                      </a:r>
                    </a:p>
                  </a:txBody>
                  <a:tcPr anchor="ctr">
                    <a:lnL w="12700"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5"/>
                  </a:ext>
                </a:extLst>
              </a:tr>
            </a:tbl>
          </a:graphicData>
        </a:graphic>
      </p:graphicFrame>
    </p:spTree>
    <p:extLst>
      <p:ext uri="{BB962C8B-B14F-4D97-AF65-F5344CB8AC3E}">
        <p14:creationId xmlns:p14="http://schemas.microsoft.com/office/powerpoint/2010/main" val="152986493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Erenumab (AMG 334):</a:t>
            </a:r>
            <a:br>
              <a:rPr lang="en-US" dirty="0"/>
            </a:br>
            <a:r>
              <a:rPr lang="en-US" dirty="0" smtClean="0"/>
              <a:t>A </a:t>
            </a:r>
            <a:r>
              <a:rPr lang="en-US" dirty="0"/>
              <a:t>CGRP receptor monoclonal antibody</a:t>
            </a:r>
          </a:p>
        </p:txBody>
      </p:sp>
      <p:pic>
        <p:nvPicPr>
          <p:cNvPr id="3" name="Picture 2"/>
          <p:cNvPicPr>
            <a:picLocks noChangeAspect="1"/>
          </p:cNvPicPr>
          <p:nvPr/>
        </p:nvPicPr>
        <p:blipFill>
          <a:blip r:embed="rId2"/>
          <a:stretch>
            <a:fillRect/>
          </a:stretch>
        </p:blipFill>
        <p:spPr>
          <a:xfrm>
            <a:off x="0" y="0"/>
            <a:ext cx="9144000" cy="1662752"/>
          </a:xfrm>
          <a:prstGeom prst="rect">
            <a:avLst/>
          </a:prstGeom>
        </p:spPr>
      </p:pic>
      <p:pic>
        <p:nvPicPr>
          <p:cNvPr id="4" name="Picture 3"/>
          <p:cNvPicPr>
            <a:picLocks noChangeAspect="1"/>
          </p:cNvPicPr>
          <p:nvPr/>
        </p:nvPicPr>
        <p:blipFill>
          <a:blip r:embed="rId3"/>
          <a:stretch>
            <a:fillRect/>
          </a:stretch>
        </p:blipFill>
        <p:spPr>
          <a:xfrm>
            <a:off x="784609" y="323997"/>
            <a:ext cx="3866765" cy="803241"/>
          </a:xfrm>
          <a:prstGeom prst="rect">
            <a:avLst/>
          </a:prstGeom>
        </p:spPr>
      </p:pic>
    </p:spTree>
    <p:extLst>
      <p:ext uri="{BB962C8B-B14F-4D97-AF65-F5344CB8AC3E}">
        <p14:creationId xmlns:p14="http://schemas.microsoft.com/office/powerpoint/2010/main" val="121619018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Erenumab (AMG 334) for prevention of episodic migraine: </a:t>
            </a:r>
            <a:r>
              <a:rPr lang="en-US" dirty="0" smtClean="0"/>
              <a:t>Study </a:t>
            </a:r>
            <a:r>
              <a:rPr lang="en-US" dirty="0"/>
              <a:t>design</a:t>
            </a:r>
          </a:p>
        </p:txBody>
      </p:sp>
      <p:sp>
        <p:nvSpPr>
          <p:cNvPr id="3" name="Text Placeholder 2"/>
          <p:cNvSpPr>
            <a:spLocks noGrp="1"/>
          </p:cNvSpPr>
          <p:nvPr>
            <p:ph type="body" sz="quarter" idx="10"/>
          </p:nvPr>
        </p:nvSpPr>
        <p:spPr>
          <a:xfrm>
            <a:off x="607508" y="899088"/>
            <a:ext cx="3744547" cy="3270219"/>
          </a:xfrm>
        </p:spPr>
        <p:txBody>
          <a:bodyPr>
            <a:noAutofit/>
          </a:bodyPr>
          <a:lstStyle/>
          <a:p>
            <a:pPr marL="171450" indent="-171450">
              <a:buFont typeface="Arial"/>
              <a:buChar char="•"/>
            </a:pPr>
            <a:r>
              <a:rPr lang="en-US" sz="1400" dirty="0">
                <a:solidFill>
                  <a:srgbClr val="000000"/>
                </a:solidFill>
              </a:rPr>
              <a:t>Randomized, double-blind, phase 2 trial in 483 patients with </a:t>
            </a:r>
            <a:r>
              <a:rPr lang="en-US" sz="1400" b="1" dirty="0">
                <a:solidFill>
                  <a:schemeClr val="accent6">
                    <a:lumMod val="50000"/>
                  </a:schemeClr>
                </a:solidFill>
              </a:rPr>
              <a:t>episodic migraine </a:t>
            </a:r>
            <a:r>
              <a:rPr lang="en-US" sz="1400" dirty="0">
                <a:solidFill>
                  <a:srgbClr val="000000"/>
                </a:solidFill>
              </a:rPr>
              <a:t>in North America and Europe</a:t>
            </a:r>
          </a:p>
          <a:p>
            <a:pPr marL="171450" indent="-171450">
              <a:buFont typeface="Arial"/>
              <a:buChar char="•"/>
            </a:pPr>
            <a:endParaRPr lang="en-US" sz="1400" dirty="0">
              <a:solidFill>
                <a:srgbClr val="000000"/>
              </a:solidFill>
            </a:endParaRPr>
          </a:p>
          <a:p>
            <a:pPr marL="171450" indent="-171450">
              <a:buFont typeface="Arial"/>
              <a:buChar char="•"/>
            </a:pPr>
            <a:r>
              <a:rPr lang="en-US" sz="1400" b="1" dirty="0">
                <a:solidFill>
                  <a:schemeClr val="accent6">
                    <a:lumMod val="50000"/>
                  </a:schemeClr>
                </a:solidFill>
              </a:rPr>
              <a:t>Episodic migraine </a:t>
            </a:r>
            <a:r>
              <a:rPr lang="en-US" sz="1400" dirty="0">
                <a:solidFill>
                  <a:srgbClr val="000000"/>
                </a:solidFill>
              </a:rPr>
              <a:t>defined as 4-14 migraine days per month. </a:t>
            </a:r>
          </a:p>
          <a:p>
            <a:pPr marL="171450" indent="-171450">
              <a:buFont typeface="Arial"/>
              <a:buChar char="•"/>
            </a:pPr>
            <a:endParaRPr lang="en-US" sz="1400" dirty="0">
              <a:solidFill>
                <a:srgbClr val="000000"/>
              </a:solidFill>
            </a:endParaRPr>
          </a:p>
          <a:p>
            <a:pPr marL="171450" indent="-171450">
              <a:buFont typeface="Arial"/>
              <a:buChar char="•"/>
            </a:pPr>
            <a:r>
              <a:rPr lang="en-US" sz="1400" dirty="0">
                <a:solidFill>
                  <a:srgbClr val="000000"/>
                </a:solidFill>
              </a:rPr>
              <a:t>Randomization (2:2:2:3) to AMG 334 7mg, 21mg, or 70mg SC or placebo SC once monthly for 12 weeks</a:t>
            </a:r>
          </a:p>
          <a:p>
            <a:pPr marL="171450" indent="-171450">
              <a:buFont typeface="Arial"/>
              <a:buChar char="•"/>
            </a:pPr>
            <a:endParaRPr lang="en-US" sz="1400" dirty="0">
              <a:solidFill>
                <a:srgbClr val="000000"/>
              </a:solidFill>
            </a:endParaRPr>
          </a:p>
          <a:p>
            <a:pPr marL="171450" indent="-171450">
              <a:buFont typeface="Arial"/>
              <a:buChar char="•"/>
            </a:pPr>
            <a:r>
              <a:rPr lang="en-US" sz="1400" dirty="0">
                <a:solidFill>
                  <a:srgbClr val="000000"/>
                </a:solidFill>
              </a:rPr>
              <a:t>No oral preventive therapy was allowed during or 2 months before study (6 months for </a:t>
            </a:r>
            <a:r>
              <a:rPr lang="en-US" sz="1400" dirty="0" err="1" smtClean="0">
                <a:solidFill>
                  <a:srgbClr val="000000"/>
                </a:solidFill>
              </a:rPr>
              <a:t>onabotulinumtoxinA</a:t>
            </a:r>
            <a:r>
              <a:rPr lang="en-US" sz="1400" dirty="0">
                <a:solidFill>
                  <a:srgbClr val="000000"/>
                </a:solidFill>
              </a:rPr>
              <a:t>)</a:t>
            </a:r>
          </a:p>
          <a:p>
            <a:pPr marL="171450" indent="-171450">
              <a:buFont typeface="Arial"/>
              <a:buChar char="•"/>
            </a:pPr>
            <a:endParaRPr lang="en-US" sz="1400" dirty="0">
              <a:solidFill>
                <a:srgbClr val="000000"/>
              </a:solidFill>
            </a:endParaRPr>
          </a:p>
        </p:txBody>
      </p:sp>
      <p:sp>
        <p:nvSpPr>
          <p:cNvPr id="4" name="Text Placeholder 3"/>
          <p:cNvSpPr>
            <a:spLocks noGrp="1"/>
          </p:cNvSpPr>
          <p:nvPr>
            <p:ph type="body" sz="quarter" idx="11"/>
          </p:nvPr>
        </p:nvSpPr>
        <p:spPr/>
        <p:txBody>
          <a:bodyPr/>
          <a:lstStyle/>
          <a:p>
            <a:r>
              <a:rPr lang="en-GB" dirty="0"/>
              <a:t>Sun H et al. Lancet Neurol 2016;15:382.</a:t>
            </a:r>
            <a:endParaRPr lang="en-US" dirty="0"/>
          </a:p>
        </p:txBody>
      </p:sp>
      <p:sp>
        <p:nvSpPr>
          <p:cNvPr id="6" name="Text Placeholder 2"/>
          <p:cNvSpPr txBox="1">
            <a:spLocks/>
          </p:cNvSpPr>
          <p:nvPr/>
        </p:nvSpPr>
        <p:spPr>
          <a:xfrm>
            <a:off x="4627915" y="885621"/>
            <a:ext cx="3744547" cy="3665733"/>
          </a:xfrm>
          <a:prstGeom prst="rect">
            <a:avLst/>
          </a:prstGeom>
        </p:spPr>
        <p:txBody>
          <a:bodyPr>
            <a:noAutofit/>
          </a:bodyPr>
          <a:lstStyle>
            <a:lvl1pPr marL="0" indent="0" algn="l" defTabSz="457200" rtl="0" eaLnBrk="1" latinLnBrk="0" hangingPunct="1">
              <a:spcBef>
                <a:spcPct val="20000"/>
              </a:spcBef>
              <a:buFont typeface="Arial"/>
              <a:buNone/>
              <a:defRPr sz="1100" kern="1200" spc="0">
                <a:solidFill>
                  <a:schemeClr val="tx1">
                    <a:lumMod val="65000"/>
                    <a:lumOff val="35000"/>
                  </a:schemeClr>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71450" indent="-171450">
              <a:buFont typeface="Arial"/>
              <a:buChar char="•"/>
            </a:pPr>
            <a:r>
              <a:rPr lang="en-US" sz="1400" dirty="0">
                <a:solidFill>
                  <a:srgbClr val="000000"/>
                </a:solidFill>
              </a:rPr>
              <a:t>Exclusions: &gt;3 days/month of opioid or butalbital use; failed ≥2 preventive medications; simple analgesics ≥15 days/month or triptans ≥10 days per month</a:t>
            </a:r>
          </a:p>
          <a:p>
            <a:pPr marL="171450" indent="-171450">
              <a:buFont typeface="Arial"/>
              <a:buChar char="•"/>
            </a:pPr>
            <a:endParaRPr lang="en-US" sz="1400" dirty="0">
              <a:solidFill>
                <a:srgbClr val="000000"/>
              </a:solidFill>
            </a:endParaRPr>
          </a:p>
          <a:p>
            <a:pPr marL="171450" indent="-171450">
              <a:buFont typeface="Arial"/>
              <a:buChar char="•"/>
            </a:pPr>
            <a:r>
              <a:rPr lang="en-US" sz="1400" b="1" dirty="0">
                <a:solidFill>
                  <a:schemeClr val="accent6">
                    <a:lumMod val="50000"/>
                  </a:schemeClr>
                </a:solidFill>
              </a:rPr>
              <a:t>Primary endpoint: change from baseline in migraine days </a:t>
            </a:r>
            <a:r>
              <a:rPr lang="en-US" sz="1400" dirty="0">
                <a:solidFill>
                  <a:srgbClr val="000000"/>
                </a:solidFill>
              </a:rPr>
              <a:t>(migraine or probable migraine &gt;30 mins, or any duration if used </a:t>
            </a:r>
            <a:r>
              <a:rPr lang="en-US" sz="1400" dirty="0" smtClean="0">
                <a:solidFill>
                  <a:srgbClr val="000000"/>
                </a:solidFill>
              </a:rPr>
              <a:t>migraine-specific </a:t>
            </a:r>
            <a:r>
              <a:rPr lang="en-US" sz="1400" dirty="0">
                <a:solidFill>
                  <a:srgbClr val="000000"/>
                </a:solidFill>
              </a:rPr>
              <a:t>drug) during the last 4 weeks of treatment (weeks 9–12</a:t>
            </a:r>
            <a:r>
              <a:rPr lang="en-US" sz="1400" dirty="0" smtClean="0">
                <a:solidFill>
                  <a:srgbClr val="000000"/>
                </a:solidFill>
              </a:rPr>
              <a:t>)</a:t>
            </a:r>
            <a:endParaRPr lang="en-US" sz="1400" dirty="0">
              <a:solidFill>
                <a:srgbClr val="000000"/>
              </a:solidFill>
            </a:endParaRPr>
          </a:p>
          <a:p>
            <a:pPr marL="171450" indent="-171450">
              <a:buFont typeface="Arial"/>
              <a:buChar char="•"/>
            </a:pPr>
            <a:endParaRPr lang="en-US" sz="1400" dirty="0">
              <a:solidFill>
                <a:srgbClr val="000000"/>
              </a:solidFill>
            </a:endParaRPr>
          </a:p>
          <a:p>
            <a:pPr marL="171450" indent="-171450">
              <a:buFont typeface="Arial"/>
              <a:buChar char="•"/>
            </a:pPr>
            <a:r>
              <a:rPr lang="en-US" sz="1400" b="1" dirty="0">
                <a:solidFill>
                  <a:schemeClr val="accent6">
                    <a:lumMod val="50000"/>
                  </a:schemeClr>
                </a:solidFill>
              </a:rPr>
              <a:t>Secondary endpoint: 50% responder rates; change in monthly migraine attacks</a:t>
            </a:r>
          </a:p>
        </p:txBody>
      </p:sp>
      <p:cxnSp>
        <p:nvCxnSpPr>
          <p:cNvPr id="7" name="Straight Connector 6"/>
          <p:cNvCxnSpPr/>
          <p:nvPr/>
        </p:nvCxnSpPr>
        <p:spPr>
          <a:xfrm>
            <a:off x="504973" y="912556"/>
            <a:ext cx="0" cy="3243284"/>
          </a:xfrm>
          <a:prstGeom prst="line">
            <a:avLst/>
          </a:prstGeom>
          <a:ln w="6350" cmpd="sng">
            <a:solidFill>
              <a:srgbClr val="5F0EAA"/>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4525384" y="912556"/>
            <a:ext cx="0" cy="3243284"/>
          </a:xfrm>
          <a:prstGeom prst="line">
            <a:avLst/>
          </a:prstGeom>
          <a:ln w="6350" cmpd="sng">
            <a:solidFill>
              <a:srgbClr val="5F0EAA"/>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7406144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Erenumab (AMG 334) for prevention of episodic migraine: </a:t>
            </a:r>
            <a:r>
              <a:rPr lang="en-US" dirty="0" smtClean="0"/>
              <a:t>Study </a:t>
            </a:r>
            <a:r>
              <a:rPr lang="en-US" dirty="0"/>
              <a:t>design</a:t>
            </a:r>
          </a:p>
        </p:txBody>
      </p:sp>
      <p:pic>
        <p:nvPicPr>
          <p:cNvPr id="6" name="Picture 5" descr="Phase-2-Dose-Ranging-Study-Design.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73313" y="1488202"/>
            <a:ext cx="5797375" cy="2681352"/>
          </a:xfrm>
          <a:prstGeom prst="rect">
            <a:avLst/>
          </a:prstGeom>
        </p:spPr>
      </p:pic>
      <p:sp>
        <p:nvSpPr>
          <p:cNvPr id="5" name="Text Placeholder 4"/>
          <p:cNvSpPr>
            <a:spLocks noGrp="1"/>
          </p:cNvSpPr>
          <p:nvPr>
            <p:ph type="body" sz="quarter" idx="10"/>
          </p:nvPr>
        </p:nvSpPr>
        <p:spPr>
          <a:xfrm>
            <a:off x="118456" y="726266"/>
            <a:ext cx="8673171" cy="3443288"/>
          </a:xfrm>
        </p:spPr>
        <p:txBody>
          <a:bodyPr/>
          <a:lstStyle/>
          <a:p>
            <a:endParaRPr lang="en-US" dirty="0"/>
          </a:p>
        </p:txBody>
      </p:sp>
      <p:sp>
        <p:nvSpPr>
          <p:cNvPr id="7" name="Text Placeholder 3"/>
          <p:cNvSpPr>
            <a:spLocks noGrp="1"/>
          </p:cNvSpPr>
          <p:nvPr>
            <p:ph type="body" sz="quarter" idx="11"/>
          </p:nvPr>
        </p:nvSpPr>
        <p:spPr/>
        <p:txBody>
          <a:bodyPr/>
          <a:lstStyle/>
          <a:p>
            <a:r>
              <a:rPr lang="en-GB" dirty="0"/>
              <a:t>Sun H et al. Lancet Neurol 2016;15:382.</a:t>
            </a:r>
            <a:endParaRPr lang="en-US" dirty="0"/>
          </a:p>
        </p:txBody>
      </p:sp>
    </p:spTree>
    <p:extLst>
      <p:ext uri="{BB962C8B-B14F-4D97-AF65-F5344CB8AC3E}">
        <p14:creationId xmlns:p14="http://schemas.microsoft.com/office/powerpoint/2010/main" val="85878703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Erenumab (AMG 334) for prevention of episodic migraine: </a:t>
            </a:r>
            <a:br>
              <a:rPr lang="en-US" dirty="0"/>
            </a:br>
            <a:r>
              <a:rPr lang="en-US" dirty="0" smtClean="0"/>
              <a:t>Primary </a:t>
            </a:r>
            <a:r>
              <a:rPr lang="en-US" dirty="0"/>
              <a:t>endpoint analysis</a:t>
            </a:r>
          </a:p>
        </p:txBody>
      </p:sp>
      <p:sp>
        <p:nvSpPr>
          <p:cNvPr id="4" name="Text Placeholder 3"/>
          <p:cNvSpPr>
            <a:spLocks noGrp="1"/>
          </p:cNvSpPr>
          <p:nvPr>
            <p:ph type="body" sz="quarter" idx="11"/>
          </p:nvPr>
        </p:nvSpPr>
        <p:spPr/>
        <p:txBody>
          <a:bodyPr/>
          <a:lstStyle/>
          <a:p>
            <a:r>
              <a:rPr lang="en-GB" dirty="0"/>
              <a:t>Sun H et al. Lancet Neurol 2016;15:382.</a:t>
            </a:r>
            <a:endParaRPr lang="en-US" dirty="0"/>
          </a:p>
        </p:txBody>
      </p:sp>
      <p:pic>
        <p:nvPicPr>
          <p:cNvPr id="5" name="Picture 4" descr="Primary-Endpoin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83822" y="815211"/>
            <a:ext cx="6176356" cy="3624709"/>
          </a:xfrm>
          <a:prstGeom prst="rect">
            <a:avLst/>
          </a:prstGeom>
        </p:spPr>
      </p:pic>
    </p:spTree>
    <p:extLst>
      <p:ext uri="{BB962C8B-B14F-4D97-AF65-F5344CB8AC3E}">
        <p14:creationId xmlns:p14="http://schemas.microsoft.com/office/powerpoint/2010/main" val="116865206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Erenumab (AMG 344) for prevention of episodic migraine: 50% responder rates</a:t>
            </a:r>
          </a:p>
        </p:txBody>
      </p:sp>
      <p:sp>
        <p:nvSpPr>
          <p:cNvPr id="3" name="Text Placeholder 2"/>
          <p:cNvSpPr>
            <a:spLocks noGrp="1"/>
          </p:cNvSpPr>
          <p:nvPr>
            <p:ph type="body" sz="quarter" idx="10"/>
          </p:nvPr>
        </p:nvSpPr>
        <p:spPr>
          <a:xfrm>
            <a:off x="784329" y="3928948"/>
            <a:ext cx="7059148" cy="603151"/>
          </a:xfrm>
        </p:spPr>
        <p:txBody>
          <a:bodyPr>
            <a:normAutofit fontScale="85000" lnSpcReduction="20000"/>
          </a:bodyPr>
          <a:lstStyle/>
          <a:p>
            <a:pPr marL="285750" indent="-285750">
              <a:buFont typeface="Arial" panose="020B0604020202020204" pitchFamily="34" charset="0"/>
              <a:buChar char="•"/>
            </a:pPr>
            <a:r>
              <a:rPr lang="en-US" sz="1400" dirty="0">
                <a:solidFill>
                  <a:srgbClr val="000000"/>
                </a:solidFill>
              </a:rPr>
              <a:t>The 50% responder rate at Week 12 was significantly greater with AMG 334 70mg than placebo (46% versus 30%, p=0.011</a:t>
            </a:r>
            <a:r>
              <a:rPr lang="en-US" sz="1400" dirty="0" smtClean="0">
                <a:solidFill>
                  <a:srgbClr val="000000"/>
                </a:solidFill>
              </a:rPr>
              <a:t>) </a:t>
            </a:r>
            <a:endParaRPr lang="en-US" sz="1400" dirty="0">
              <a:solidFill>
                <a:srgbClr val="000000"/>
              </a:solidFill>
            </a:endParaRPr>
          </a:p>
          <a:p>
            <a:pPr marL="285750" indent="-285750">
              <a:buFont typeface="Arial" panose="020B0604020202020204" pitchFamily="34" charset="0"/>
              <a:buChar char="•"/>
            </a:pPr>
            <a:r>
              <a:rPr lang="en-US" sz="1400" dirty="0">
                <a:solidFill>
                  <a:srgbClr val="000000"/>
                </a:solidFill>
              </a:rPr>
              <a:t>There were no significant differences between placebo and AMG 334 7mg or AMG 334 </a:t>
            </a:r>
            <a:r>
              <a:rPr lang="en-US" sz="1400" dirty="0" smtClean="0">
                <a:solidFill>
                  <a:srgbClr val="000000"/>
                </a:solidFill>
              </a:rPr>
              <a:t>21mg</a:t>
            </a:r>
            <a:endParaRPr lang="en-US" sz="1400" dirty="0">
              <a:solidFill>
                <a:srgbClr val="000000"/>
              </a:solidFill>
            </a:endParaRPr>
          </a:p>
        </p:txBody>
      </p:sp>
      <p:sp>
        <p:nvSpPr>
          <p:cNvPr id="4" name="Text Placeholder 3"/>
          <p:cNvSpPr>
            <a:spLocks noGrp="1"/>
          </p:cNvSpPr>
          <p:nvPr>
            <p:ph type="body" sz="quarter" idx="11"/>
          </p:nvPr>
        </p:nvSpPr>
        <p:spPr/>
        <p:txBody>
          <a:bodyPr/>
          <a:lstStyle/>
          <a:p>
            <a:r>
              <a:rPr lang="en-US" dirty="0"/>
              <a:t>Sun H et al. Lancet Neurol 2016;15:382.</a:t>
            </a:r>
          </a:p>
        </p:txBody>
      </p:sp>
      <p:pic>
        <p:nvPicPr>
          <p:cNvPr id="5" name="Picture 4" descr="Secondary-Endpoin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74603" y="724026"/>
            <a:ext cx="5194795" cy="3193708"/>
          </a:xfrm>
          <a:prstGeom prst="rect">
            <a:avLst/>
          </a:prstGeom>
        </p:spPr>
      </p:pic>
      <p:sp>
        <p:nvSpPr>
          <p:cNvPr id="6" name="TextBox 5"/>
          <p:cNvSpPr txBox="1"/>
          <p:nvPr/>
        </p:nvSpPr>
        <p:spPr>
          <a:xfrm>
            <a:off x="6484302" y="795867"/>
            <a:ext cx="1470978" cy="369332"/>
          </a:xfrm>
          <a:prstGeom prst="rect">
            <a:avLst/>
          </a:prstGeom>
          <a:noFill/>
        </p:spPr>
        <p:txBody>
          <a:bodyPr wrap="square" rtlCol="0">
            <a:spAutoFit/>
          </a:bodyPr>
          <a:lstStyle/>
          <a:p>
            <a:r>
              <a:rPr lang="en-GB" dirty="0" smtClean="0"/>
              <a:t>*      </a:t>
            </a:r>
            <a:r>
              <a:rPr lang="en-GB" sz="1400" dirty="0" smtClean="0"/>
              <a:t>p=0.011</a:t>
            </a:r>
            <a:endParaRPr lang="en-US" sz="1400" dirty="0"/>
          </a:p>
        </p:txBody>
      </p:sp>
    </p:spTree>
    <p:extLst>
      <p:ext uri="{BB962C8B-B14F-4D97-AF65-F5344CB8AC3E}">
        <p14:creationId xmlns:p14="http://schemas.microsoft.com/office/powerpoint/2010/main" val="297316222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Erenumab (AMG 334) for prevention of episodic migraine: </a:t>
            </a:r>
            <a:r>
              <a:rPr lang="en-US" dirty="0" smtClean="0"/>
              <a:t>Safety </a:t>
            </a:r>
            <a:r>
              <a:rPr lang="en-US" dirty="0"/>
              <a:t>and tolerability</a:t>
            </a:r>
          </a:p>
        </p:txBody>
      </p:sp>
      <p:sp>
        <p:nvSpPr>
          <p:cNvPr id="4" name="Text Placeholder 3"/>
          <p:cNvSpPr>
            <a:spLocks noGrp="1"/>
          </p:cNvSpPr>
          <p:nvPr>
            <p:ph type="body" sz="quarter" idx="11"/>
          </p:nvPr>
        </p:nvSpPr>
        <p:spPr/>
        <p:txBody>
          <a:bodyPr/>
          <a:lstStyle/>
          <a:p>
            <a:r>
              <a:rPr lang="en-US" dirty="0"/>
              <a:t>Sun H et al. Lancet Neurol 2016;15:382.</a:t>
            </a:r>
          </a:p>
          <a:p>
            <a:endParaRPr lang="en-US" dirty="0"/>
          </a:p>
        </p:txBody>
      </p:sp>
      <p:sp>
        <p:nvSpPr>
          <p:cNvPr id="3" name="TextBox 2"/>
          <p:cNvSpPr txBox="1"/>
          <p:nvPr/>
        </p:nvSpPr>
        <p:spPr>
          <a:xfrm>
            <a:off x="5970894" y="3420170"/>
            <a:ext cx="3099363" cy="701731"/>
          </a:xfrm>
          <a:prstGeom prst="rect">
            <a:avLst/>
          </a:prstGeom>
          <a:noFill/>
        </p:spPr>
        <p:txBody>
          <a:bodyPr wrap="square" rtlCol="0">
            <a:spAutoFit/>
          </a:bodyPr>
          <a:lstStyle/>
          <a:p>
            <a:pPr>
              <a:lnSpc>
                <a:spcPct val="110000"/>
              </a:lnSpc>
            </a:pPr>
            <a:r>
              <a:rPr lang="en-US" sz="1200" baseline="30000" dirty="0"/>
              <a:t>a</a:t>
            </a:r>
            <a:r>
              <a:rPr lang="en-US" sz="1200" dirty="0"/>
              <a:t> AEs in ≥ 3% of subjects in any group </a:t>
            </a:r>
          </a:p>
          <a:p>
            <a:pPr>
              <a:lnSpc>
                <a:spcPct val="110000"/>
              </a:lnSpc>
            </a:pPr>
            <a:r>
              <a:rPr lang="en-US" sz="1200" baseline="30000" dirty="0"/>
              <a:t>b</a:t>
            </a:r>
            <a:r>
              <a:rPr lang="en-US" sz="1200" dirty="0"/>
              <a:t> Most frequent injection-site reactions in </a:t>
            </a:r>
          </a:p>
          <a:p>
            <a:pPr>
              <a:lnSpc>
                <a:spcPct val="110000"/>
              </a:lnSpc>
            </a:pPr>
            <a:r>
              <a:rPr lang="en-US" sz="1200" dirty="0"/>
              <a:t>≥ 0.6% overall </a:t>
            </a:r>
          </a:p>
        </p:txBody>
      </p:sp>
      <p:sp>
        <p:nvSpPr>
          <p:cNvPr id="6" name="Rectangle 5"/>
          <p:cNvSpPr/>
          <p:nvPr/>
        </p:nvSpPr>
        <p:spPr>
          <a:xfrm>
            <a:off x="5793473" y="892596"/>
            <a:ext cx="3350527" cy="1569660"/>
          </a:xfrm>
          <a:prstGeom prst="rect">
            <a:avLst/>
          </a:prstGeom>
        </p:spPr>
        <p:txBody>
          <a:bodyPr wrap="square">
            <a:spAutoFit/>
          </a:bodyPr>
          <a:lstStyle/>
          <a:p>
            <a:pPr marL="285750" indent="-285750">
              <a:buFont typeface="Arial" panose="020B0604020202020204" pitchFamily="34" charset="0"/>
              <a:buChar char="•"/>
            </a:pPr>
            <a:r>
              <a:rPr lang="en-GB" sz="1600" dirty="0"/>
              <a:t>Most adverse events (AEs) were mild to </a:t>
            </a:r>
            <a:r>
              <a:rPr lang="en-GB" sz="1600" dirty="0" smtClean="0"/>
              <a:t>moderate</a:t>
            </a:r>
            <a:endParaRPr lang="en-GB" sz="1600" dirty="0"/>
          </a:p>
          <a:p>
            <a:pPr marL="285750" indent="-285750">
              <a:buFont typeface="Arial" panose="020B0604020202020204" pitchFamily="34" charset="0"/>
              <a:buChar char="•"/>
            </a:pPr>
            <a:r>
              <a:rPr lang="en-GB" sz="1600" dirty="0"/>
              <a:t>There were no serious </a:t>
            </a:r>
            <a:r>
              <a:rPr lang="en-GB" sz="1600" dirty="0" smtClean="0"/>
              <a:t>AEs</a:t>
            </a:r>
            <a:endParaRPr lang="en-GB" sz="1600" dirty="0"/>
          </a:p>
          <a:p>
            <a:pPr marL="285750" indent="-285750">
              <a:buFont typeface="Arial" panose="020B0604020202020204" pitchFamily="34" charset="0"/>
              <a:buChar char="•"/>
            </a:pPr>
            <a:r>
              <a:rPr lang="en-GB" sz="1600" dirty="0"/>
              <a:t>There were no clinically significant clinical or laboratory </a:t>
            </a:r>
            <a:r>
              <a:rPr lang="en-GB" sz="1600" dirty="0" smtClean="0"/>
              <a:t>findings</a:t>
            </a:r>
            <a:endParaRPr lang="en-GB" sz="1600" dirty="0"/>
          </a:p>
        </p:txBody>
      </p:sp>
      <p:pic>
        <p:nvPicPr>
          <p:cNvPr id="7" name="Picture 6" descr="Safety-and-tolerability.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5440" y="913734"/>
            <a:ext cx="4924748" cy="3485062"/>
          </a:xfrm>
          <a:prstGeom prst="rect">
            <a:avLst/>
          </a:prstGeom>
        </p:spPr>
      </p:pic>
    </p:spTree>
    <p:extLst>
      <p:ext uri="{BB962C8B-B14F-4D97-AF65-F5344CB8AC3E}">
        <p14:creationId xmlns:p14="http://schemas.microsoft.com/office/powerpoint/2010/main" val="253928001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Erenumab (AMG 334) for prevention of episodic migraine: </a:t>
            </a:r>
            <a:r>
              <a:rPr lang="en-US" dirty="0" smtClean="0"/>
              <a:t>Conclusions</a:t>
            </a:r>
            <a:endParaRPr lang="en-US" dirty="0"/>
          </a:p>
        </p:txBody>
      </p:sp>
      <p:sp>
        <p:nvSpPr>
          <p:cNvPr id="4" name="Text Placeholder 3"/>
          <p:cNvSpPr>
            <a:spLocks noGrp="1"/>
          </p:cNvSpPr>
          <p:nvPr>
            <p:ph type="body" sz="quarter" idx="11"/>
          </p:nvPr>
        </p:nvSpPr>
        <p:spPr/>
        <p:txBody>
          <a:bodyPr/>
          <a:lstStyle/>
          <a:p>
            <a:r>
              <a:rPr lang="en-US" dirty="0"/>
              <a:t>Sun H et al. Lancet Neurol 2016;15:382.</a:t>
            </a:r>
          </a:p>
          <a:p>
            <a:endParaRPr lang="en-US" dirty="0"/>
          </a:p>
        </p:txBody>
      </p:sp>
      <p:sp>
        <p:nvSpPr>
          <p:cNvPr id="6" name="Rectangle 5"/>
          <p:cNvSpPr/>
          <p:nvPr/>
        </p:nvSpPr>
        <p:spPr>
          <a:xfrm>
            <a:off x="809080" y="911735"/>
            <a:ext cx="6823209" cy="1631216"/>
          </a:xfrm>
          <a:prstGeom prst="rect">
            <a:avLst/>
          </a:prstGeom>
        </p:spPr>
        <p:txBody>
          <a:bodyPr wrap="square">
            <a:spAutoFit/>
          </a:bodyPr>
          <a:lstStyle/>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0" cap="none" spc="0" normalizeH="0" baseline="0" noProof="0" dirty="0">
                <a:ln>
                  <a:noFill/>
                </a:ln>
                <a:solidFill>
                  <a:sysClr val="windowText" lastClr="000000"/>
                </a:solidFill>
                <a:effectLst/>
                <a:uLnTx/>
                <a:uFillTx/>
              </a:rPr>
              <a:t>These results suggest that erenumab (AMG</a:t>
            </a:r>
            <a:r>
              <a:rPr kumimoji="0" lang="en-GB" sz="2000" b="0" i="0" u="none" strike="noStrike" kern="0" cap="none" spc="0" normalizeH="0" noProof="0" dirty="0">
                <a:ln>
                  <a:noFill/>
                </a:ln>
                <a:solidFill>
                  <a:sysClr val="windowText" lastClr="000000"/>
                </a:solidFill>
                <a:effectLst/>
                <a:uLnTx/>
                <a:uFillTx/>
              </a:rPr>
              <a:t> 334) might be a potential therapy for migraine prevention in patients with episodic migraine</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000" kern="0" noProof="0" dirty="0">
                <a:solidFill>
                  <a:sysClr val="windowText" lastClr="000000"/>
                </a:solidFill>
              </a:rPr>
              <a:t>The safety and tolerability profile of erenumab (AMG 334) supports further </a:t>
            </a:r>
            <a:r>
              <a:rPr lang="en-GB" sz="2000" kern="0" noProof="0" dirty="0" smtClean="0">
                <a:solidFill>
                  <a:sysClr val="windowText" lastClr="000000"/>
                </a:solidFill>
              </a:rPr>
              <a:t>development </a:t>
            </a:r>
            <a:endParaRPr kumimoji="0" lang="en-GB" sz="20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114091037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ALD403:</a:t>
            </a:r>
            <a:br>
              <a:rPr lang="en-US" dirty="0"/>
            </a:br>
            <a:r>
              <a:rPr lang="en-US" dirty="0"/>
              <a:t>An IV CGRP monoclonal antibody</a:t>
            </a:r>
          </a:p>
        </p:txBody>
      </p:sp>
      <p:pic>
        <p:nvPicPr>
          <p:cNvPr id="3" name="Picture 2"/>
          <p:cNvPicPr>
            <a:picLocks noChangeAspect="1"/>
          </p:cNvPicPr>
          <p:nvPr/>
        </p:nvPicPr>
        <p:blipFill>
          <a:blip r:embed="rId2"/>
          <a:stretch>
            <a:fillRect/>
          </a:stretch>
        </p:blipFill>
        <p:spPr>
          <a:xfrm>
            <a:off x="0" y="0"/>
            <a:ext cx="9144000" cy="1662752"/>
          </a:xfrm>
          <a:prstGeom prst="rect">
            <a:avLst/>
          </a:prstGeom>
        </p:spPr>
      </p:pic>
      <p:pic>
        <p:nvPicPr>
          <p:cNvPr id="4" name="Picture 3"/>
          <p:cNvPicPr>
            <a:picLocks noChangeAspect="1"/>
          </p:cNvPicPr>
          <p:nvPr/>
        </p:nvPicPr>
        <p:blipFill>
          <a:blip r:embed="rId3"/>
          <a:stretch>
            <a:fillRect/>
          </a:stretch>
        </p:blipFill>
        <p:spPr>
          <a:xfrm>
            <a:off x="784609" y="323997"/>
            <a:ext cx="3866765" cy="803241"/>
          </a:xfrm>
          <a:prstGeom prst="rect">
            <a:avLst/>
          </a:prstGeom>
        </p:spPr>
      </p:pic>
    </p:spTree>
    <p:extLst>
      <p:ext uri="{BB962C8B-B14F-4D97-AF65-F5344CB8AC3E}">
        <p14:creationId xmlns:p14="http://schemas.microsoft.com/office/powerpoint/2010/main" val="319937320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MIGRAINE AND CGRP</a:t>
            </a:r>
          </a:p>
        </p:txBody>
      </p:sp>
      <p:pic>
        <p:nvPicPr>
          <p:cNvPr id="3" name="Picture 2"/>
          <p:cNvPicPr>
            <a:picLocks noChangeAspect="1"/>
          </p:cNvPicPr>
          <p:nvPr/>
        </p:nvPicPr>
        <p:blipFill>
          <a:blip r:embed="rId2"/>
          <a:stretch>
            <a:fillRect/>
          </a:stretch>
        </p:blipFill>
        <p:spPr>
          <a:xfrm>
            <a:off x="0" y="0"/>
            <a:ext cx="9144000" cy="1662752"/>
          </a:xfrm>
          <a:prstGeom prst="rect">
            <a:avLst/>
          </a:prstGeom>
        </p:spPr>
      </p:pic>
      <p:pic>
        <p:nvPicPr>
          <p:cNvPr id="4" name="Picture 3"/>
          <p:cNvPicPr>
            <a:picLocks noChangeAspect="1"/>
          </p:cNvPicPr>
          <p:nvPr/>
        </p:nvPicPr>
        <p:blipFill>
          <a:blip r:embed="rId3"/>
          <a:stretch>
            <a:fillRect/>
          </a:stretch>
        </p:blipFill>
        <p:spPr>
          <a:xfrm>
            <a:off x="784609" y="323997"/>
            <a:ext cx="3866765" cy="803241"/>
          </a:xfrm>
          <a:prstGeom prst="rect">
            <a:avLst/>
          </a:prstGeom>
        </p:spPr>
      </p:pic>
    </p:spTree>
    <p:extLst>
      <p:ext uri="{BB962C8B-B14F-4D97-AF65-F5344CB8AC3E}">
        <p14:creationId xmlns:p14="http://schemas.microsoft.com/office/powerpoint/2010/main" val="209982064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ALD403 for prevention of episodic migraine</a:t>
            </a:r>
          </a:p>
        </p:txBody>
      </p:sp>
      <p:sp>
        <p:nvSpPr>
          <p:cNvPr id="3" name="Text Placeholder 2"/>
          <p:cNvSpPr>
            <a:spLocks noGrp="1"/>
          </p:cNvSpPr>
          <p:nvPr>
            <p:ph type="body" sz="quarter" idx="10"/>
          </p:nvPr>
        </p:nvSpPr>
        <p:spPr>
          <a:xfrm>
            <a:off x="278658" y="925286"/>
            <a:ext cx="4654935" cy="3169636"/>
          </a:xfrm>
        </p:spPr>
        <p:txBody>
          <a:bodyPr>
            <a:noAutofit/>
          </a:bodyPr>
          <a:lstStyle/>
          <a:p>
            <a:pPr marL="285750" indent="-285750">
              <a:buFont typeface="Arial" panose="020B0604020202020204" pitchFamily="34" charset="0"/>
              <a:buChar char="•"/>
            </a:pPr>
            <a:r>
              <a:rPr lang="en-US" sz="1400" dirty="0">
                <a:solidFill>
                  <a:srgbClr val="000000"/>
                </a:solidFill>
              </a:rPr>
              <a:t>Double-blind, randomized, placebo-controlled US trial in 174 patients with </a:t>
            </a:r>
            <a:r>
              <a:rPr lang="en-US" sz="1400" b="1" dirty="0">
                <a:solidFill>
                  <a:schemeClr val="accent6">
                    <a:lumMod val="50000"/>
                  </a:schemeClr>
                </a:solidFill>
              </a:rPr>
              <a:t>frequent episodic migraine </a:t>
            </a:r>
          </a:p>
          <a:p>
            <a:pPr marL="285750" indent="-285750">
              <a:buFont typeface="Arial" panose="020B0604020202020204" pitchFamily="34" charset="0"/>
              <a:buChar char="•"/>
            </a:pPr>
            <a:endParaRPr lang="en-US" sz="1400" dirty="0">
              <a:solidFill>
                <a:srgbClr val="000000"/>
              </a:solidFill>
            </a:endParaRPr>
          </a:p>
          <a:p>
            <a:pPr marL="285750" indent="-285750">
              <a:buFont typeface="Arial" panose="020B0604020202020204" pitchFamily="34" charset="0"/>
              <a:buChar char="•"/>
            </a:pPr>
            <a:r>
              <a:rPr lang="en-GB" sz="1400" b="1" dirty="0">
                <a:solidFill>
                  <a:schemeClr val="accent6">
                    <a:lumMod val="50000"/>
                  </a:schemeClr>
                </a:solidFill>
              </a:rPr>
              <a:t>Episodic migraine </a:t>
            </a:r>
            <a:r>
              <a:rPr lang="en-GB" sz="1400" dirty="0">
                <a:solidFill>
                  <a:srgbClr val="000000"/>
                </a:solidFill>
              </a:rPr>
              <a:t>was defined as 5-14 migraine days during the 28-day screening period</a:t>
            </a:r>
          </a:p>
          <a:p>
            <a:pPr marL="285750" indent="-285750">
              <a:buFont typeface="Arial" panose="020B0604020202020204" pitchFamily="34" charset="0"/>
              <a:buChar char="•"/>
            </a:pPr>
            <a:endParaRPr lang="en-US" sz="1400" dirty="0">
              <a:solidFill>
                <a:srgbClr val="000000"/>
              </a:solidFill>
            </a:endParaRPr>
          </a:p>
          <a:p>
            <a:pPr marL="285750" indent="-285750">
              <a:buFont typeface="Arial" panose="020B0604020202020204" pitchFamily="34" charset="0"/>
              <a:buChar char="•"/>
            </a:pPr>
            <a:r>
              <a:rPr lang="en-US" sz="1400" dirty="0" smtClean="0">
                <a:solidFill>
                  <a:srgbClr val="000000"/>
                </a:solidFill>
              </a:rPr>
              <a:t>Randomization </a:t>
            </a:r>
            <a:r>
              <a:rPr lang="en-US" sz="1400" dirty="0">
                <a:solidFill>
                  <a:srgbClr val="000000"/>
                </a:solidFill>
              </a:rPr>
              <a:t>(1:1) to </a:t>
            </a:r>
            <a:r>
              <a:rPr lang="en-US" sz="1400" b="1" dirty="0">
                <a:solidFill>
                  <a:schemeClr val="accent6">
                    <a:lumMod val="50000"/>
                  </a:schemeClr>
                </a:solidFill>
              </a:rPr>
              <a:t>ALD403 </a:t>
            </a:r>
            <a:r>
              <a:rPr lang="en-US" sz="1400" b="1" dirty="0" smtClean="0">
                <a:solidFill>
                  <a:schemeClr val="accent6">
                    <a:lumMod val="50000"/>
                  </a:schemeClr>
                </a:solidFill>
              </a:rPr>
              <a:t>1000mg </a:t>
            </a:r>
            <a:r>
              <a:rPr lang="en-US" sz="1400" b="1" dirty="0" err="1" smtClean="0">
                <a:solidFill>
                  <a:schemeClr val="accent6">
                    <a:lumMod val="50000"/>
                  </a:schemeClr>
                </a:solidFill>
              </a:rPr>
              <a:t>i.v.</a:t>
            </a:r>
            <a:r>
              <a:rPr lang="en-US" sz="1400" b="1" dirty="0" smtClean="0">
                <a:solidFill>
                  <a:schemeClr val="accent6">
                    <a:lumMod val="50000"/>
                  </a:schemeClr>
                </a:solidFill>
              </a:rPr>
              <a:t> </a:t>
            </a:r>
            <a:r>
              <a:rPr lang="en-US" sz="1400" b="1" dirty="0">
                <a:solidFill>
                  <a:schemeClr val="accent6">
                    <a:lumMod val="50000"/>
                  </a:schemeClr>
                </a:solidFill>
              </a:rPr>
              <a:t>(single dose) </a:t>
            </a:r>
            <a:r>
              <a:rPr lang="en-US" sz="1400" dirty="0">
                <a:solidFill>
                  <a:srgbClr val="000000"/>
                </a:solidFill>
              </a:rPr>
              <a:t>or placebo</a:t>
            </a:r>
            <a:endParaRPr lang="en-US" sz="1400" dirty="0">
              <a:solidFill>
                <a:srgbClr val="5F0EAA"/>
              </a:solidFill>
            </a:endParaRPr>
          </a:p>
          <a:p>
            <a:pPr marL="285750" indent="-285750">
              <a:buFont typeface="Arial" panose="020B0604020202020204" pitchFamily="34" charset="0"/>
              <a:buChar char="•"/>
            </a:pPr>
            <a:endParaRPr lang="en-US" sz="1400" dirty="0"/>
          </a:p>
          <a:p>
            <a:pPr marL="285750" indent="-285750">
              <a:buFont typeface="Arial" panose="020B0604020202020204" pitchFamily="34" charset="0"/>
              <a:buChar char="•"/>
            </a:pPr>
            <a:r>
              <a:rPr lang="en-GB" sz="1400" dirty="0">
                <a:solidFill>
                  <a:srgbClr val="000000"/>
                </a:solidFill>
              </a:rPr>
              <a:t>No migraine preventive therapy was allowed during or 3 months before study (6 months for </a:t>
            </a:r>
            <a:r>
              <a:rPr lang="en-GB" sz="1400" dirty="0" err="1" smtClean="0">
                <a:solidFill>
                  <a:srgbClr val="000000"/>
                </a:solidFill>
              </a:rPr>
              <a:t>onabotulinumtoxinA</a:t>
            </a:r>
            <a:r>
              <a:rPr lang="en-GB" sz="1400" dirty="0">
                <a:solidFill>
                  <a:srgbClr val="000000"/>
                </a:solidFill>
              </a:rPr>
              <a:t>)</a:t>
            </a:r>
            <a:endParaRPr lang="en-US" sz="1400" dirty="0">
              <a:solidFill>
                <a:srgbClr val="000000"/>
              </a:solidFill>
            </a:endParaRPr>
          </a:p>
        </p:txBody>
      </p:sp>
      <p:sp>
        <p:nvSpPr>
          <p:cNvPr id="4" name="Text Placeholder 3"/>
          <p:cNvSpPr>
            <a:spLocks noGrp="1"/>
          </p:cNvSpPr>
          <p:nvPr>
            <p:ph type="body" sz="quarter" idx="11"/>
          </p:nvPr>
        </p:nvSpPr>
        <p:spPr/>
        <p:txBody>
          <a:bodyPr/>
          <a:lstStyle/>
          <a:p>
            <a:r>
              <a:rPr lang="nb-NO" dirty="0" err="1"/>
              <a:t>Dodick</a:t>
            </a:r>
            <a:r>
              <a:rPr lang="nb-NO" dirty="0"/>
              <a:t> DW, et al. </a:t>
            </a:r>
            <a:r>
              <a:rPr lang="nb-NO" dirty="0" err="1"/>
              <a:t>Lancet</a:t>
            </a:r>
            <a:r>
              <a:rPr lang="nb-NO" dirty="0"/>
              <a:t> </a:t>
            </a:r>
            <a:r>
              <a:rPr lang="nb-NO" dirty="0" err="1"/>
              <a:t>Neurol</a:t>
            </a:r>
            <a:r>
              <a:rPr lang="nb-NO" dirty="0"/>
              <a:t> 2014; 13: 1100.</a:t>
            </a:r>
            <a:endParaRPr lang="en-US" dirty="0"/>
          </a:p>
        </p:txBody>
      </p:sp>
      <p:sp>
        <p:nvSpPr>
          <p:cNvPr id="5" name="Text Placeholder 2"/>
          <p:cNvSpPr txBox="1">
            <a:spLocks/>
          </p:cNvSpPr>
          <p:nvPr/>
        </p:nvSpPr>
        <p:spPr>
          <a:xfrm>
            <a:off x="5011405" y="925286"/>
            <a:ext cx="4071635" cy="3058755"/>
          </a:xfrm>
          <a:prstGeom prst="rect">
            <a:avLst/>
          </a:prstGeom>
        </p:spPr>
        <p:txBody>
          <a:bodyPr>
            <a:noAutofit/>
          </a:bodyPr>
          <a:lstStyle>
            <a:lvl1pPr marL="0" indent="0" algn="l" defTabSz="457200" rtl="0" eaLnBrk="1" latinLnBrk="0" hangingPunct="1">
              <a:spcBef>
                <a:spcPct val="20000"/>
              </a:spcBef>
              <a:buFont typeface="Arial"/>
              <a:buNone/>
              <a:defRPr sz="1100" kern="1200" spc="0">
                <a:solidFill>
                  <a:schemeClr val="tx1">
                    <a:lumMod val="65000"/>
                    <a:lumOff val="35000"/>
                  </a:schemeClr>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85750" indent="-285750">
              <a:buFont typeface="Arial" panose="020B0604020202020204" pitchFamily="34" charset="0"/>
              <a:buChar char="•"/>
            </a:pPr>
            <a:r>
              <a:rPr lang="en-US" sz="1400" b="1" dirty="0">
                <a:solidFill>
                  <a:srgbClr val="5F0EAA"/>
                </a:solidFill>
              </a:rPr>
              <a:t>Exclusions</a:t>
            </a:r>
            <a:r>
              <a:rPr lang="en-US" sz="1400" dirty="0">
                <a:solidFill>
                  <a:srgbClr val="000000"/>
                </a:solidFill>
              </a:rPr>
              <a:t>: History of regular use of (&gt;7 days) </a:t>
            </a:r>
            <a:r>
              <a:rPr lang="en-US" sz="1400" dirty="0" smtClean="0">
                <a:solidFill>
                  <a:srgbClr val="000000"/>
                </a:solidFill>
              </a:rPr>
              <a:t>any </a:t>
            </a:r>
            <a:r>
              <a:rPr lang="en-US" sz="1400" dirty="0">
                <a:solidFill>
                  <a:srgbClr val="000000"/>
                </a:solidFill>
              </a:rPr>
              <a:t>headache preventive therapy (as indicated); chronic tension-type headache; hypnic headache; hemicrania continua, new daily persistent headache, or basilar, sporadic, or familial hemiplegic </a:t>
            </a:r>
            <a:r>
              <a:rPr lang="en-US" sz="1400" dirty="0" smtClean="0">
                <a:solidFill>
                  <a:srgbClr val="000000"/>
                </a:solidFill>
              </a:rPr>
              <a:t>migraine</a:t>
            </a:r>
            <a:endParaRPr lang="en-US" sz="1400" dirty="0">
              <a:solidFill>
                <a:srgbClr val="000000"/>
              </a:solidFill>
            </a:endParaRPr>
          </a:p>
          <a:p>
            <a:pPr marL="285750" indent="-285750">
              <a:buFont typeface="Arial" panose="020B0604020202020204" pitchFamily="34" charset="0"/>
              <a:buChar char="•"/>
            </a:pPr>
            <a:r>
              <a:rPr lang="en-GB" sz="1400" b="1" dirty="0">
                <a:solidFill>
                  <a:schemeClr val="accent6">
                    <a:lumMod val="50000"/>
                  </a:schemeClr>
                </a:solidFill>
              </a:rPr>
              <a:t>Primary endpoint: Safety</a:t>
            </a:r>
          </a:p>
          <a:p>
            <a:pPr marL="285750" indent="-285750">
              <a:buFont typeface="Arial" panose="020B0604020202020204" pitchFamily="34" charset="0"/>
              <a:buChar char="•"/>
            </a:pPr>
            <a:r>
              <a:rPr lang="en-GB" sz="1400" b="1" dirty="0">
                <a:solidFill>
                  <a:schemeClr val="accent6">
                    <a:lumMod val="50000"/>
                  </a:schemeClr>
                </a:solidFill>
              </a:rPr>
              <a:t>Primary efficacy endpoint: </a:t>
            </a:r>
            <a:r>
              <a:rPr lang="en-GB" sz="1400" dirty="0">
                <a:solidFill>
                  <a:srgbClr val="000000"/>
                </a:solidFill>
              </a:rPr>
              <a:t>C</a:t>
            </a:r>
            <a:r>
              <a:rPr lang="en-GB" sz="1400" dirty="0" smtClean="0">
                <a:solidFill>
                  <a:srgbClr val="000000"/>
                </a:solidFill>
              </a:rPr>
              <a:t>hange </a:t>
            </a:r>
            <a:r>
              <a:rPr lang="en-GB" sz="1400" dirty="0">
                <a:solidFill>
                  <a:srgbClr val="000000"/>
                </a:solidFill>
              </a:rPr>
              <a:t>from baseline to weeks 5-8 in the frequency of migraine days (any day with migraine/probably migraine with or without </a:t>
            </a:r>
            <a:r>
              <a:rPr lang="en-GB" sz="1400" dirty="0" smtClean="0">
                <a:solidFill>
                  <a:srgbClr val="000000"/>
                </a:solidFill>
              </a:rPr>
              <a:t>aura)</a:t>
            </a:r>
            <a:endParaRPr lang="en-US" sz="1400" dirty="0">
              <a:solidFill>
                <a:srgbClr val="000000"/>
              </a:solidFill>
            </a:endParaRPr>
          </a:p>
        </p:txBody>
      </p:sp>
      <p:cxnSp>
        <p:nvCxnSpPr>
          <p:cNvPr id="6" name="Straight Connector 5"/>
          <p:cNvCxnSpPr/>
          <p:nvPr/>
        </p:nvCxnSpPr>
        <p:spPr>
          <a:xfrm>
            <a:off x="235414" y="981703"/>
            <a:ext cx="0" cy="3243284"/>
          </a:xfrm>
          <a:prstGeom prst="line">
            <a:avLst/>
          </a:prstGeom>
          <a:ln w="6350" cmpd="sng">
            <a:solidFill>
              <a:srgbClr val="5F0EAA"/>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4972499" y="981703"/>
            <a:ext cx="0" cy="3243284"/>
          </a:xfrm>
          <a:prstGeom prst="line">
            <a:avLst/>
          </a:prstGeom>
          <a:ln w="6350" cmpd="sng">
            <a:solidFill>
              <a:srgbClr val="5F0EAA"/>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5787703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ALD403 for prevention of episodic migraine: Primary endpoint analysis, Weeks 5-8</a:t>
            </a:r>
          </a:p>
        </p:txBody>
      </p:sp>
      <p:sp>
        <p:nvSpPr>
          <p:cNvPr id="3" name="Text Placeholder 2"/>
          <p:cNvSpPr>
            <a:spLocks noGrp="1"/>
          </p:cNvSpPr>
          <p:nvPr>
            <p:ph type="body" sz="quarter" idx="10"/>
          </p:nvPr>
        </p:nvSpPr>
        <p:spPr>
          <a:xfrm>
            <a:off x="564543" y="831464"/>
            <a:ext cx="7824083" cy="493945"/>
          </a:xfrm>
        </p:spPr>
        <p:txBody>
          <a:bodyPr>
            <a:normAutofit fontScale="85000" lnSpcReduction="20000"/>
          </a:bodyPr>
          <a:lstStyle/>
          <a:p>
            <a:r>
              <a:rPr lang="en-US" sz="1600" dirty="0">
                <a:solidFill>
                  <a:schemeClr val="tx1"/>
                </a:solidFill>
              </a:rPr>
              <a:t>Mean (standard deviation) migraine days at baseline: </a:t>
            </a:r>
          </a:p>
          <a:p>
            <a:r>
              <a:rPr lang="en-US" sz="1600" dirty="0">
                <a:solidFill>
                  <a:schemeClr val="tx1"/>
                </a:solidFill>
              </a:rPr>
              <a:t>8.4 (2.1) days in the ALD403 group and 8.8 (2.7) days in the placebo group</a:t>
            </a:r>
          </a:p>
        </p:txBody>
      </p:sp>
      <p:sp>
        <p:nvSpPr>
          <p:cNvPr id="4" name="Text Placeholder 3"/>
          <p:cNvSpPr>
            <a:spLocks noGrp="1"/>
          </p:cNvSpPr>
          <p:nvPr>
            <p:ph type="body" sz="quarter" idx="11"/>
          </p:nvPr>
        </p:nvSpPr>
        <p:spPr>
          <a:xfrm>
            <a:off x="147156" y="4686300"/>
            <a:ext cx="6562161" cy="339725"/>
          </a:xfrm>
        </p:spPr>
        <p:txBody>
          <a:bodyPr/>
          <a:lstStyle/>
          <a:p>
            <a:r>
              <a:rPr lang="nb-NO" dirty="0" err="1"/>
              <a:t>Dodick</a:t>
            </a:r>
            <a:r>
              <a:rPr lang="nb-NO" dirty="0"/>
              <a:t> DW, et al. </a:t>
            </a:r>
            <a:r>
              <a:rPr lang="nb-NO" dirty="0" err="1"/>
              <a:t>Lancet</a:t>
            </a:r>
            <a:r>
              <a:rPr lang="nb-NO" dirty="0"/>
              <a:t> </a:t>
            </a:r>
            <a:r>
              <a:rPr lang="nb-NO" dirty="0" err="1"/>
              <a:t>Neurol</a:t>
            </a:r>
            <a:r>
              <a:rPr lang="nb-NO" dirty="0"/>
              <a:t> 2014; 13: 1100.</a:t>
            </a:r>
            <a:endParaRPr lang="en-US" dirty="0"/>
          </a:p>
        </p:txBody>
      </p:sp>
      <p:pic>
        <p:nvPicPr>
          <p:cNvPr id="5" name="Picture 4" descr="ALD403--Primary-Endpoin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45597" y="1447457"/>
            <a:ext cx="6052807" cy="2950267"/>
          </a:xfrm>
          <a:prstGeom prst="rect">
            <a:avLst/>
          </a:prstGeom>
        </p:spPr>
      </p:pic>
      <p:sp>
        <p:nvSpPr>
          <p:cNvPr id="6" name="Rectangle 5"/>
          <p:cNvSpPr/>
          <p:nvPr/>
        </p:nvSpPr>
        <p:spPr>
          <a:xfrm>
            <a:off x="147156" y="90405"/>
            <a:ext cx="45719" cy="804945"/>
          </a:xfrm>
          <a:prstGeom prst="rect">
            <a:avLst/>
          </a:prstGeom>
          <a:solidFill>
            <a:schemeClr val="accent6">
              <a:lumMod val="50000"/>
            </a:schemeClr>
          </a:solidFill>
          <a:ln>
            <a:noFill/>
          </a:ln>
          <a:effectLst/>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31519485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ALD403 for prevention of episodic migraine: </a:t>
            </a:r>
            <a:r>
              <a:rPr lang="en-US" dirty="0" smtClean="0"/>
              <a:t>Early </a:t>
            </a:r>
            <a:r>
              <a:rPr lang="en-US" dirty="0"/>
              <a:t>responder rates (weeks 1-4)</a:t>
            </a:r>
          </a:p>
        </p:txBody>
      </p:sp>
      <p:sp>
        <p:nvSpPr>
          <p:cNvPr id="4" name="Text Placeholder 3"/>
          <p:cNvSpPr>
            <a:spLocks noGrp="1"/>
          </p:cNvSpPr>
          <p:nvPr>
            <p:ph type="body" sz="quarter" idx="11"/>
          </p:nvPr>
        </p:nvSpPr>
        <p:spPr/>
        <p:txBody>
          <a:bodyPr/>
          <a:lstStyle/>
          <a:p>
            <a:r>
              <a:rPr lang="nb-NO" dirty="0" err="1"/>
              <a:t>Dodick</a:t>
            </a:r>
            <a:r>
              <a:rPr lang="nb-NO" dirty="0"/>
              <a:t> DW, et al. </a:t>
            </a:r>
            <a:r>
              <a:rPr lang="nb-NO" dirty="0" err="1"/>
              <a:t>Lancet</a:t>
            </a:r>
            <a:r>
              <a:rPr lang="nb-NO" dirty="0"/>
              <a:t> </a:t>
            </a:r>
            <a:r>
              <a:rPr lang="nb-NO" dirty="0" err="1"/>
              <a:t>Neurol</a:t>
            </a:r>
            <a:r>
              <a:rPr lang="nb-NO" dirty="0"/>
              <a:t> 2014; 13: 1100.</a:t>
            </a:r>
            <a:endParaRPr lang="en-US" dirty="0"/>
          </a:p>
        </p:txBody>
      </p:sp>
      <p:pic>
        <p:nvPicPr>
          <p:cNvPr id="3" name="Picture 2" descr="Early-Responder-Rat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69617" y="815211"/>
            <a:ext cx="5804766" cy="3513079"/>
          </a:xfrm>
          <a:prstGeom prst="rect">
            <a:avLst/>
          </a:prstGeom>
        </p:spPr>
      </p:pic>
    </p:spTree>
    <p:extLst>
      <p:ext uri="{BB962C8B-B14F-4D97-AF65-F5344CB8AC3E}">
        <p14:creationId xmlns:p14="http://schemas.microsoft.com/office/powerpoint/2010/main" val="268017840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5415" y="123903"/>
            <a:ext cx="8777956" cy="564074"/>
          </a:xfrm>
        </p:spPr>
        <p:txBody>
          <a:bodyPr/>
          <a:lstStyle/>
          <a:p>
            <a:r>
              <a:rPr lang="en-US" dirty="0"/>
              <a:t>ALD403 for prevention of episodic migraine: </a:t>
            </a:r>
            <a:br>
              <a:rPr lang="en-US" dirty="0"/>
            </a:br>
            <a:r>
              <a:rPr lang="en-US" dirty="0" smtClean="0"/>
              <a:t>Responder </a:t>
            </a:r>
            <a:r>
              <a:rPr lang="en-US" dirty="0"/>
              <a:t>rates (weeks 1-12) </a:t>
            </a:r>
            <a:r>
              <a:rPr lang="en-US" dirty="0" smtClean="0"/>
              <a:t>post</a:t>
            </a:r>
            <a:r>
              <a:rPr lang="en-US" dirty="0"/>
              <a:t>-hoc analysis</a:t>
            </a:r>
          </a:p>
        </p:txBody>
      </p:sp>
      <p:sp>
        <p:nvSpPr>
          <p:cNvPr id="4" name="Text Placeholder 3"/>
          <p:cNvSpPr>
            <a:spLocks noGrp="1"/>
          </p:cNvSpPr>
          <p:nvPr>
            <p:ph type="body" sz="quarter" idx="11"/>
          </p:nvPr>
        </p:nvSpPr>
        <p:spPr/>
        <p:txBody>
          <a:bodyPr/>
          <a:lstStyle/>
          <a:p>
            <a:r>
              <a:rPr lang="nb-NO" dirty="0" err="1"/>
              <a:t>Dodick</a:t>
            </a:r>
            <a:r>
              <a:rPr lang="nb-NO" dirty="0"/>
              <a:t> DW, et al. </a:t>
            </a:r>
            <a:r>
              <a:rPr lang="nb-NO" dirty="0" err="1"/>
              <a:t>Lancet</a:t>
            </a:r>
            <a:r>
              <a:rPr lang="nb-NO" dirty="0"/>
              <a:t> </a:t>
            </a:r>
            <a:r>
              <a:rPr lang="nb-NO" dirty="0" err="1"/>
              <a:t>Neurol</a:t>
            </a:r>
            <a:r>
              <a:rPr lang="nb-NO" dirty="0"/>
              <a:t> 2014; 13: </a:t>
            </a:r>
            <a:r>
              <a:rPr lang="nb-NO" dirty="0" smtClean="0"/>
              <a:t>1100</a:t>
            </a:r>
            <a:endParaRPr lang="en-US" dirty="0"/>
          </a:p>
        </p:txBody>
      </p:sp>
      <p:pic>
        <p:nvPicPr>
          <p:cNvPr id="6" name="Picture 5" descr="Responder-Rates-1-12-weeks.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50884" y="815211"/>
            <a:ext cx="6042233" cy="3513079"/>
          </a:xfrm>
          <a:prstGeom prst="rect">
            <a:avLst/>
          </a:prstGeom>
        </p:spPr>
      </p:pic>
    </p:spTree>
    <p:extLst>
      <p:ext uri="{BB962C8B-B14F-4D97-AF65-F5344CB8AC3E}">
        <p14:creationId xmlns:p14="http://schemas.microsoft.com/office/powerpoint/2010/main" val="72115246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ALD403 for prevention of episodic migraine: </a:t>
            </a:r>
            <a:r>
              <a:rPr lang="en-US" dirty="0" smtClean="0"/>
              <a:t>Post-hoc </a:t>
            </a:r>
            <a:r>
              <a:rPr lang="en-US" dirty="0"/>
              <a:t>analysis at 6 months</a:t>
            </a:r>
          </a:p>
        </p:txBody>
      </p:sp>
      <p:sp>
        <p:nvSpPr>
          <p:cNvPr id="4" name="Text Placeholder 3"/>
          <p:cNvSpPr>
            <a:spLocks noGrp="1"/>
          </p:cNvSpPr>
          <p:nvPr>
            <p:ph type="body" sz="quarter" idx="11"/>
          </p:nvPr>
        </p:nvSpPr>
        <p:spPr/>
        <p:txBody>
          <a:bodyPr/>
          <a:lstStyle/>
          <a:p>
            <a:r>
              <a:rPr lang="nb-NO" dirty="0"/>
              <a:t>Smith J, et al. Cephalalgia 2015; </a:t>
            </a:r>
            <a:r>
              <a:rPr lang="nb-NO" dirty="0" smtClean="0"/>
              <a:t>35: 4-5</a:t>
            </a:r>
            <a:endParaRPr lang="en-US" dirty="0"/>
          </a:p>
        </p:txBody>
      </p:sp>
      <p:pic>
        <p:nvPicPr>
          <p:cNvPr id="6" name="Picture 5" descr="Single-dose-ALD-403.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49263" y="1066035"/>
            <a:ext cx="6245475" cy="3270839"/>
          </a:xfrm>
          <a:prstGeom prst="rect">
            <a:avLst/>
          </a:prstGeom>
        </p:spPr>
      </p:pic>
      <p:sp>
        <p:nvSpPr>
          <p:cNvPr id="5" name="Rectangle 4"/>
          <p:cNvSpPr/>
          <p:nvPr/>
        </p:nvSpPr>
        <p:spPr>
          <a:xfrm>
            <a:off x="147156" y="90405"/>
            <a:ext cx="45719" cy="804945"/>
          </a:xfrm>
          <a:prstGeom prst="rect">
            <a:avLst/>
          </a:prstGeom>
          <a:solidFill>
            <a:schemeClr val="accent6">
              <a:lumMod val="50000"/>
            </a:schemeClr>
          </a:solidFill>
          <a:ln>
            <a:noFill/>
          </a:ln>
          <a:effectLst/>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05870267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ALD403 for prevention of episodic migraine: </a:t>
            </a:r>
            <a:r>
              <a:rPr lang="en-US" dirty="0" smtClean="0"/>
              <a:t>Adverse </a:t>
            </a:r>
            <a:r>
              <a:rPr lang="en-US" dirty="0"/>
              <a:t>event profile</a:t>
            </a:r>
          </a:p>
        </p:txBody>
      </p:sp>
      <p:sp>
        <p:nvSpPr>
          <p:cNvPr id="3" name="Text Placeholder 2"/>
          <p:cNvSpPr>
            <a:spLocks noGrp="1"/>
          </p:cNvSpPr>
          <p:nvPr>
            <p:ph type="body" sz="quarter" idx="10"/>
          </p:nvPr>
        </p:nvSpPr>
        <p:spPr>
          <a:xfrm>
            <a:off x="4200525" y="847725"/>
            <a:ext cx="3990975" cy="3505200"/>
          </a:xfrm>
        </p:spPr>
        <p:txBody>
          <a:bodyPr>
            <a:normAutofit/>
          </a:bodyPr>
          <a:lstStyle/>
          <a:p>
            <a:r>
              <a:rPr lang="en-GB" sz="1400" dirty="0">
                <a:solidFill>
                  <a:srgbClr val="000000"/>
                </a:solidFill>
              </a:rPr>
              <a:t>The Table shows adverse events (AEs) reported in &gt;2% of patients in either  treatment group. </a:t>
            </a:r>
          </a:p>
          <a:p>
            <a:endParaRPr lang="en-GB" sz="1400" dirty="0">
              <a:solidFill>
                <a:srgbClr val="000000"/>
              </a:solidFill>
            </a:endParaRPr>
          </a:p>
          <a:p>
            <a:pPr marL="285750" indent="-285750">
              <a:buFont typeface="Arial" panose="020B0604020202020204" pitchFamily="34" charset="0"/>
              <a:buChar char="•"/>
            </a:pPr>
            <a:r>
              <a:rPr lang="en-GB" sz="1400" dirty="0">
                <a:solidFill>
                  <a:srgbClr val="000000"/>
                </a:solidFill>
              </a:rPr>
              <a:t>The most frequent AEs in each group were upper respiratory tract  infection, urinary tract infection, fatigue, back pain, nausea and vomiting, and arthralgia. Most were mild to </a:t>
            </a:r>
            <a:r>
              <a:rPr lang="en-GB" sz="1400" dirty="0" smtClean="0">
                <a:solidFill>
                  <a:srgbClr val="000000"/>
                </a:solidFill>
              </a:rPr>
              <a:t>moderate</a:t>
            </a:r>
            <a:endParaRPr lang="en-GB" sz="1400" dirty="0">
              <a:solidFill>
                <a:srgbClr val="000000"/>
              </a:solidFill>
            </a:endParaRPr>
          </a:p>
          <a:p>
            <a:pPr marL="285750" indent="-285750">
              <a:buFont typeface="Arial" panose="020B0604020202020204" pitchFamily="34" charset="0"/>
              <a:buChar char="•"/>
            </a:pPr>
            <a:r>
              <a:rPr lang="en-GB" sz="1400" dirty="0">
                <a:solidFill>
                  <a:srgbClr val="000000"/>
                </a:solidFill>
              </a:rPr>
              <a:t>No infusion reactions were </a:t>
            </a:r>
            <a:r>
              <a:rPr lang="en-GB" sz="1400" dirty="0" smtClean="0">
                <a:solidFill>
                  <a:srgbClr val="000000"/>
                </a:solidFill>
              </a:rPr>
              <a:t>reported</a:t>
            </a:r>
            <a:endParaRPr lang="en-US" sz="1400" dirty="0">
              <a:solidFill>
                <a:srgbClr val="000000"/>
              </a:solidFill>
            </a:endParaRPr>
          </a:p>
          <a:p>
            <a:pPr marL="285750" indent="-285750">
              <a:buFont typeface="Arial" panose="020B0604020202020204" pitchFamily="34" charset="0"/>
              <a:buChar char="•"/>
            </a:pPr>
            <a:r>
              <a:rPr lang="en-US" sz="1400" dirty="0">
                <a:solidFill>
                  <a:srgbClr val="000000"/>
                </a:solidFill>
              </a:rPr>
              <a:t>There were 6 AEs in 3 patients; none were considered related to the study treatment</a:t>
            </a:r>
          </a:p>
          <a:p>
            <a:pPr marL="285750" indent="-285750">
              <a:buFont typeface="Arial" panose="020B0604020202020204" pitchFamily="34" charset="0"/>
              <a:buChar char="•"/>
            </a:pPr>
            <a:r>
              <a:rPr lang="en-GB" sz="1400" dirty="0">
                <a:solidFill>
                  <a:srgbClr val="000000"/>
                </a:solidFill>
              </a:rPr>
              <a:t>There were </a:t>
            </a:r>
            <a:r>
              <a:rPr lang="en-US" sz="1400" dirty="0">
                <a:solidFill>
                  <a:srgbClr val="000000"/>
                </a:solidFill>
              </a:rPr>
              <a:t>11/81 reports of anti-drug antibodies during </a:t>
            </a:r>
            <a:r>
              <a:rPr lang="en-US" sz="1400" dirty="0" smtClean="0">
                <a:solidFill>
                  <a:srgbClr val="000000"/>
                </a:solidFill>
              </a:rPr>
              <a:t>the study</a:t>
            </a:r>
            <a:r>
              <a:rPr lang="en-US" sz="1400" dirty="0">
                <a:solidFill>
                  <a:srgbClr val="000000"/>
                </a:solidFill>
              </a:rPr>
              <a:t>; these had no effect on tolerability or efficacy</a:t>
            </a:r>
          </a:p>
        </p:txBody>
      </p:sp>
      <p:sp>
        <p:nvSpPr>
          <p:cNvPr id="4" name="Text Placeholder 3"/>
          <p:cNvSpPr>
            <a:spLocks noGrp="1"/>
          </p:cNvSpPr>
          <p:nvPr>
            <p:ph type="body" sz="quarter" idx="11"/>
          </p:nvPr>
        </p:nvSpPr>
        <p:spPr/>
        <p:txBody>
          <a:bodyPr/>
          <a:lstStyle/>
          <a:p>
            <a:r>
              <a:rPr lang="nb-NO" dirty="0" err="1"/>
              <a:t>Dodick</a:t>
            </a:r>
            <a:r>
              <a:rPr lang="nb-NO" dirty="0"/>
              <a:t> DW, et al. Lancet Neurol 2014; 13: 1100.</a:t>
            </a:r>
            <a:endParaRPr lang="en-US" dirty="0"/>
          </a:p>
        </p:txBody>
      </p:sp>
      <p:pic>
        <p:nvPicPr>
          <p:cNvPr id="5" name="Picture 4" descr="Adverse-Events.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7841" y="639557"/>
            <a:ext cx="3048511" cy="3864387"/>
          </a:xfrm>
          <a:prstGeom prst="rect">
            <a:avLst/>
          </a:prstGeom>
        </p:spPr>
      </p:pic>
    </p:spTree>
    <p:extLst>
      <p:ext uri="{BB962C8B-B14F-4D97-AF65-F5344CB8AC3E}">
        <p14:creationId xmlns:p14="http://schemas.microsoft.com/office/powerpoint/2010/main" val="382163668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ALD403 for prevention of episodic migraine: </a:t>
            </a:r>
            <a:r>
              <a:rPr lang="en-US" dirty="0" smtClean="0"/>
              <a:t>Conclusions</a:t>
            </a:r>
            <a:endParaRPr lang="en-US" dirty="0"/>
          </a:p>
        </p:txBody>
      </p:sp>
      <p:sp>
        <p:nvSpPr>
          <p:cNvPr id="4" name="Text Placeholder 3"/>
          <p:cNvSpPr>
            <a:spLocks noGrp="1"/>
          </p:cNvSpPr>
          <p:nvPr>
            <p:ph type="body" sz="quarter" idx="11"/>
          </p:nvPr>
        </p:nvSpPr>
        <p:spPr/>
        <p:txBody>
          <a:bodyPr/>
          <a:lstStyle/>
          <a:p>
            <a:r>
              <a:rPr lang="en-GB" dirty="0"/>
              <a:t>Dodick DW et al. Lancet Neurol 2014;13:1100.</a:t>
            </a:r>
            <a:endParaRPr lang="en-US" dirty="0"/>
          </a:p>
        </p:txBody>
      </p:sp>
      <p:sp>
        <p:nvSpPr>
          <p:cNvPr id="5" name="Rectangle 4"/>
          <p:cNvSpPr/>
          <p:nvPr/>
        </p:nvSpPr>
        <p:spPr>
          <a:xfrm>
            <a:off x="147156" y="90405"/>
            <a:ext cx="45719" cy="804945"/>
          </a:xfrm>
          <a:prstGeom prst="rect">
            <a:avLst/>
          </a:prstGeom>
          <a:solidFill>
            <a:schemeClr val="accent6">
              <a:lumMod val="50000"/>
            </a:schemeClr>
          </a:solidFill>
          <a:ln>
            <a:noFill/>
          </a:ln>
          <a:effectLst/>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dirty="0"/>
          </a:p>
        </p:txBody>
      </p:sp>
      <p:sp>
        <p:nvSpPr>
          <p:cNvPr id="3" name="TextBox 2"/>
          <p:cNvSpPr txBox="1"/>
          <p:nvPr/>
        </p:nvSpPr>
        <p:spPr>
          <a:xfrm>
            <a:off x="1471095" y="1088355"/>
            <a:ext cx="6466400" cy="2830006"/>
          </a:xfrm>
          <a:prstGeom prst="rect">
            <a:avLst/>
          </a:prstGeom>
          <a:noFill/>
        </p:spPr>
        <p:txBody>
          <a:bodyPr wrap="square" rtlCol="0">
            <a:spAutoFit/>
          </a:bodyPr>
          <a:lstStyle/>
          <a:p>
            <a:pPr marL="285750" indent="-285750">
              <a:lnSpc>
                <a:spcPct val="110000"/>
              </a:lnSpc>
              <a:buFont typeface="Arial" panose="020B0604020202020204" pitchFamily="34" charset="0"/>
              <a:buChar char="•"/>
            </a:pPr>
            <a:r>
              <a:rPr lang="en-GB" dirty="0"/>
              <a:t>There were no safety concerns with a single </a:t>
            </a:r>
            <a:r>
              <a:rPr lang="en-GB" dirty="0" err="1" smtClean="0"/>
              <a:t>i.v.</a:t>
            </a:r>
            <a:r>
              <a:rPr lang="en-GB" dirty="0" smtClean="0"/>
              <a:t> </a:t>
            </a:r>
            <a:r>
              <a:rPr lang="en-GB" dirty="0"/>
              <a:t>dose of ALD403 </a:t>
            </a:r>
            <a:r>
              <a:rPr lang="en-GB" dirty="0" smtClean="0"/>
              <a:t>1000mg</a:t>
            </a:r>
          </a:p>
          <a:p>
            <a:pPr marL="285750" indent="-285750">
              <a:lnSpc>
                <a:spcPct val="110000"/>
              </a:lnSpc>
              <a:buFont typeface="Arial" panose="020B0604020202020204" pitchFamily="34" charset="0"/>
              <a:buChar char="•"/>
            </a:pPr>
            <a:endParaRPr lang="en-GB" dirty="0"/>
          </a:p>
          <a:p>
            <a:pPr marL="285750" indent="-285750">
              <a:lnSpc>
                <a:spcPct val="110000"/>
              </a:lnSpc>
              <a:buFont typeface="Arial" panose="020B0604020202020204" pitchFamily="34" charset="0"/>
              <a:buChar char="•"/>
            </a:pPr>
            <a:r>
              <a:rPr lang="en-GB" dirty="0" smtClean="0"/>
              <a:t>The </a:t>
            </a:r>
            <a:r>
              <a:rPr lang="en-GB" dirty="0"/>
              <a:t>study provided preliminary evidence of the efficacy of ALD403 for prevention of migraine in patients with </a:t>
            </a:r>
            <a:r>
              <a:rPr lang="en-GB" dirty="0" smtClean="0"/>
              <a:t>frequent </a:t>
            </a:r>
            <a:r>
              <a:rPr lang="en-GB" dirty="0"/>
              <a:t>episodic </a:t>
            </a:r>
            <a:r>
              <a:rPr lang="en-GB" dirty="0" smtClean="0"/>
              <a:t>migraine</a:t>
            </a:r>
          </a:p>
          <a:p>
            <a:pPr>
              <a:lnSpc>
                <a:spcPct val="110000"/>
              </a:lnSpc>
            </a:pPr>
            <a:endParaRPr lang="en-GB" dirty="0"/>
          </a:p>
          <a:p>
            <a:pPr marL="285750" indent="-285750">
              <a:lnSpc>
                <a:spcPct val="110000"/>
              </a:lnSpc>
              <a:buFont typeface="Arial" panose="020B0604020202020204" pitchFamily="34" charset="0"/>
              <a:buChar char="•"/>
            </a:pPr>
            <a:r>
              <a:rPr lang="en-GB" dirty="0"/>
              <a:t>These findings support further evaluation of ALD403 for prevention of </a:t>
            </a:r>
            <a:r>
              <a:rPr lang="en-GB" dirty="0" smtClean="0"/>
              <a:t>migraine</a:t>
            </a:r>
            <a:endParaRPr lang="en-US" dirty="0"/>
          </a:p>
        </p:txBody>
      </p:sp>
    </p:spTree>
    <p:extLst>
      <p:ext uri="{BB962C8B-B14F-4D97-AF65-F5344CB8AC3E}">
        <p14:creationId xmlns:p14="http://schemas.microsoft.com/office/powerpoint/2010/main" val="206524203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Galcanezumab (LY2951742</a:t>
            </a:r>
            <a:r>
              <a:rPr lang="en-US" dirty="0" smtClean="0"/>
              <a:t>):</a:t>
            </a:r>
            <a:r>
              <a:rPr lang="en-US" dirty="0"/>
              <a:t/>
            </a:r>
            <a:br>
              <a:rPr lang="en-US" dirty="0"/>
            </a:br>
            <a:r>
              <a:rPr lang="en-US" dirty="0"/>
              <a:t>A CGRP monoclonal antibody </a:t>
            </a:r>
          </a:p>
        </p:txBody>
      </p:sp>
      <p:pic>
        <p:nvPicPr>
          <p:cNvPr id="3" name="Picture 2"/>
          <p:cNvPicPr>
            <a:picLocks noChangeAspect="1"/>
          </p:cNvPicPr>
          <p:nvPr/>
        </p:nvPicPr>
        <p:blipFill>
          <a:blip r:embed="rId3"/>
          <a:stretch>
            <a:fillRect/>
          </a:stretch>
        </p:blipFill>
        <p:spPr>
          <a:xfrm>
            <a:off x="0" y="0"/>
            <a:ext cx="9144000" cy="1662752"/>
          </a:xfrm>
          <a:prstGeom prst="rect">
            <a:avLst/>
          </a:prstGeom>
        </p:spPr>
      </p:pic>
      <p:pic>
        <p:nvPicPr>
          <p:cNvPr id="4" name="Picture 3"/>
          <p:cNvPicPr>
            <a:picLocks noChangeAspect="1"/>
          </p:cNvPicPr>
          <p:nvPr/>
        </p:nvPicPr>
        <p:blipFill>
          <a:blip r:embed="rId4"/>
          <a:stretch>
            <a:fillRect/>
          </a:stretch>
        </p:blipFill>
        <p:spPr>
          <a:xfrm>
            <a:off x="784609" y="323997"/>
            <a:ext cx="3866765" cy="803241"/>
          </a:xfrm>
          <a:prstGeom prst="rect">
            <a:avLst/>
          </a:prstGeom>
        </p:spPr>
      </p:pic>
    </p:spTree>
    <p:extLst>
      <p:ext uri="{BB962C8B-B14F-4D97-AF65-F5344CB8AC3E}">
        <p14:creationId xmlns:p14="http://schemas.microsoft.com/office/powerpoint/2010/main" val="5058345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Galcanezumab (LY2951742) for prevention of migraine: </a:t>
            </a:r>
            <a:r>
              <a:rPr lang="en-US" dirty="0" smtClean="0"/>
              <a:t>Study </a:t>
            </a:r>
            <a:r>
              <a:rPr lang="en-US" dirty="0"/>
              <a:t>design</a:t>
            </a:r>
          </a:p>
        </p:txBody>
      </p:sp>
      <p:sp>
        <p:nvSpPr>
          <p:cNvPr id="3" name="Text Placeholder 2"/>
          <p:cNvSpPr>
            <a:spLocks noGrp="1"/>
          </p:cNvSpPr>
          <p:nvPr>
            <p:ph type="body" sz="quarter" idx="10"/>
          </p:nvPr>
        </p:nvSpPr>
        <p:spPr>
          <a:xfrm>
            <a:off x="1276904" y="1242550"/>
            <a:ext cx="6339454" cy="2493280"/>
          </a:xfrm>
        </p:spPr>
        <p:txBody>
          <a:bodyPr>
            <a:normAutofit fontScale="92500" lnSpcReduction="10000"/>
          </a:bodyPr>
          <a:lstStyle/>
          <a:p>
            <a:pPr marL="171450" indent="-171450">
              <a:buFont typeface="Arial"/>
              <a:buChar char="•"/>
            </a:pPr>
            <a:r>
              <a:rPr lang="en-US" sz="1400" dirty="0">
                <a:solidFill>
                  <a:srgbClr val="000000"/>
                </a:solidFill>
              </a:rPr>
              <a:t>Double-blind, </a:t>
            </a:r>
            <a:r>
              <a:rPr lang="en-US" sz="1400" dirty="0" smtClean="0">
                <a:solidFill>
                  <a:srgbClr val="000000"/>
                </a:solidFill>
              </a:rPr>
              <a:t>randomized</a:t>
            </a:r>
            <a:r>
              <a:rPr lang="en-US" sz="1400" dirty="0">
                <a:solidFill>
                  <a:srgbClr val="000000"/>
                </a:solidFill>
              </a:rPr>
              <a:t>, placebo-controlled phase 2 </a:t>
            </a:r>
            <a:r>
              <a:rPr lang="en-US" sz="1400" dirty="0" smtClean="0">
                <a:solidFill>
                  <a:srgbClr val="000000"/>
                </a:solidFill>
              </a:rPr>
              <a:t>proof-of-concept </a:t>
            </a:r>
            <a:r>
              <a:rPr lang="en-US" sz="1400" dirty="0">
                <a:solidFill>
                  <a:srgbClr val="000000"/>
                </a:solidFill>
              </a:rPr>
              <a:t>trial in 218 patients </a:t>
            </a:r>
          </a:p>
          <a:p>
            <a:pPr marL="171450" indent="-171450">
              <a:buFont typeface="Arial"/>
              <a:buChar char="•"/>
            </a:pPr>
            <a:r>
              <a:rPr lang="en-GB" sz="1400" dirty="0">
                <a:solidFill>
                  <a:srgbClr val="000000"/>
                </a:solidFill>
              </a:rPr>
              <a:t>Episodic migraine: 4 to 14 migraine days/month </a:t>
            </a:r>
            <a:endParaRPr lang="en-US" sz="1400" dirty="0">
              <a:solidFill>
                <a:srgbClr val="000000"/>
              </a:solidFill>
            </a:endParaRPr>
          </a:p>
          <a:p>
            <a:pPr marL="171450" indent="-171450">
              <a:buFont typeface="Arial"/>
              <a:buChar char="•"/>
            </a:pPr>
            <a:r>
              <a:rPr lang="en-US" sz="1400" dirty="0" smtClean="0">
                <a:solidFill>
                  <a:srgbClr val="000000"/>
                </a:solidFill>
              </a:rPr>
              <a:t>Randomization </a:t>
            </a:r>
            <a:r>
              <a:rPr lang="en-US" sz="1400" dirty="0">
                <a:solidFill>
                  <a:srgbClr val="000000"/>
                </a:solidFill>
              </a:rPr>
              <a:t>(1:1): LY2951742 150mg  or placebo SC every 2 weeks for 12 weeks</a:t>
            </a:r>
          </a:p>
          <a:p>
            <a:pPr marL="171450" indent="-171450">
              <a:buFont typeface="Arial"/>
              <a:buChar char="•"/>
            </a:pPr>
            <a:r>
              <a:rPr lang="en-US" sz="1400" b="1" dirty="0">
                <a:solidFill>
                  <a:srgbClr val="3F0972"/>
                </a:solidFill>
              </a:rPr>
              <a:t>No migraine preventive</a:t>
            </a:r>
            <a:r>
              <a:rPr lang="en-US" sz="1400" dirty="0"/>
              <a:t> </a:t>
            </a:r>
            <a:r>
              <a:rPr lang="en-US" sz="1400" dirty="0">
                <a:solidFill>
                  <a:srgbClr val="000000"/>
                </a:solidFill>
              </a:rPr>
              <a:t>medications for 30 days before baseline (4 months for </a:t>
            </a:r>
            <a:r>
              <a:rPr lang="en-US" sz="1400" dirty="0" err="1" smtClean="0">
                <a:solidFill>
                  <a:srgbClr val="000000"/>
                </a:solidFill>
              </a:rPr>
              <a:t>onabotulinumtoxinA</a:t>
            </a:r>
            <a:r>
              <a:rPr lang="en-US" sz="1400" dirty="0">
                <a:solidFill>
                  <a:srgbClr val="000000"/>
                </a:solidFill>
              </a:rPr>
              <a:t>) and during double-blind treatment</a:t>
            </a:r>
          </a:p>
          <a:p>
            <a:pPr marL="171450" indent="-171450">
              <a:buFont typeface="Arial"/>
              <a:buChar char="•"/>
            </a:pPr>
            <a:r>
              <a:rPr lang="en-US" sz="1400" b="1" dirty="0">
                <a:solidFill>
                  <a:schemeClr val="accent6">
                    <a:lumMod val="50000"/>
                  </a:schemeClr>
                </a:solidFill>
              </a:rPr>
              <a:t>Exclusions:</a:t>
            </a:r>
            <a:r>
              <a:rPr lang="en-US" sz="1400" b="1" dirty="0">
                <a:solidFill>
                  <a:srgbClr val="000000"/>
                </a:solidFill>
              </a:rPr>
              <a:t>  </a:t>
            </a:r>
            <a:r>
              <a:rPr lang="en-US" sz="1400" dirty="0">
                <a:solidFill>
                  <a:srgbClr val="000000"/>
                </a:solidFill>
              </a:rPr>
              <a:t>History of chronic migraine or other migraine subtypes; history of headache other than migraine or </a:t>
            </a:r>
            <a:r>
              <a:rPr lang="en-US" sz="1400" dirty="0" smtClean="0">
                <a:solidFill>
                  <a:srgbClr val="000000"/>
                </a:solidFill>
              </a:rPr>
              <a:t>tension-type </a:t>
            </a:r>
            <a:r>
              <a:rPr lang="en-US" sz="1400" dirty="0">
                <a:solidFill>
                  <a:srgbClr val="000000"/>
                </a:solidFill>
              </a:rPr>
              <a:t>headache; lack of response to &gt;2 adequately dosed migraine preventive medications</a:t>
            </a:r>
          </a:p>
          <a:p>
            <a:pPr marL="171450" indent="-171450">
              <a:buFont typeface="Arial"/>
              <a:buChar char="•"/>
            </a:pPr>
            <a:r>
              <a:rPr lang="en-GB" sz="1400" dirty="0">
                <a:solidFill>
                  <a:srgbClr val="000000"/>
                </a:solidFill>
              </a:rPr>
              <a:t>Primary endpoint: Mean change in number of migraine days per 28-day period assessed at 9-12 </a:t>
            </a:r>
            <a:r>
              <a:rPr lang="en-GB" sz="1400" dirty="0" smtClean="0">
                <a:solidFill>
                  <a:srgbClr val="000000"/>
                </a:solidFill>
              </a:rPr>
              <a:t>weeks</a:t>
            </a:r>
            <a:endParaRPr lang="en-US" sz="1400" dirty="0">
              <a:solidFill>
                <a:srgbClr val="000000"/>
              </a:solidFill>
            </a:endParaRPr>
          </a:p>
        </p:txBody>
      </p:sp>
      <p:sp>
        <p:nvSpPr>
          <p:cNvPr id="4" name="Text Placeholder 3"/>
          <p:cNvSpPr>
            <a:spLocks noGrp="1"/>
          </p:cNvSpPr>
          <p:nvPr>
            <p:ph type="body" sz="quarter" idx="11"/>
          </p:nvPr>
        </p:nvSpPr>
        <p:spPr/>
        <p:txBody>
          <a:bodyPr/>
          <a:lstStyle/>
          <a:p>
            <a:r>
              <a:rPr lang="nb-NO" dirty="0" err="1"/>
              <a:t>Dodick</a:t>
            </a:r>
            <a:r>
              <a:rPr lang="nb-NO" dirty="0"/>
              <a:t> DW, et al.  </a:t>
            </a:r>
            <a:r>
              <a:rPr lang="nb-NO" dirty="0" err="1"/>
              <a:t>Lancet</a:t>
            </a:r>
            <a:r>
              <a:rPr lang="nb-NO" dirty="0"/>
              <a:t> </a:t>
            </a:r>
            <a:r>
              <a:rPr lang="nb-NO" dirty="0" err="1"/>
              <a:t>Neurol</a:t>
            </a:r>
            <a:r>
              <a:rPr lang="nb-NO" dirty="0"/>
              <a:t> 2014; 13: 885.</a:t>
            </a:r>
            <a:endParaRPr lang="en-US" dirty="0"/>
          </a:p>
        </p:txBody>
      </p:sp>
      <p:cxnSp>
        <p:nvCxnSpPr>
          <p:cNvPr id="6" name="Straight Connector 5"/>
          <p:cNvCxnSpPr/>
          <p:nvPr/>
        </p:nvCxnSpPr>
        <p:spPr>
          <a:xfrm>
            <a:off x="1249074" y="1233981"/>
            <a:ext cx="0" cy="2414686"/>
          </a:xfrm>
          <a:prstGeom prst="line">
            <a:avLst/>
          </a:prstGeom>
          <a:ln>
            <a:solidFill>
              <a:srgbClr val="7030A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4359269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Primary-Endpoint-weeks-9-12.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272693" y="716359"/>
            <a:ext cx="4665313" cy="3773972"/>
          </a:xfrm>
          <a:prstGeom prst="rect">
            <a:avLst/>
          </a:prstGeom>
        </p:spPr>
      </p:pic>
      <p:sp>
        <p:nvSpPr>
          <p:cNvPr id="2" name="Title 1"/>
          <p:cNvSpPr>
            <a:spLocks noGrp="1"/>
          </p:cNvSpPr>
          <p:nvPr>
            <p:ph type="title"/>
          </p:nvPr>
        </p:nvSpPr>
        <p:spPr/>
        <p:txBody>
          <a:bodyPr/>
          <a:lstStyle/>
          <a:p>
            <a:r>
              <a:rPr lang="en-US" dirty="0"/>
              <a:t>Galcanezumab (LY2951742) for prevention of migraine: </a:t>
            </a:r>
            <a:r>
              <a:rPr lang="en-US" dirty="0"/>
              <a:t>P</a:t>
            </a:r>
            <a:r>
              <a:rPr lang="en-US" dirty="0" smtClean="0"/>
              <a:t>rimary </a:t>
            </a:r>
            <a:r>
              <a:rPr lang="en-US" dirty="0" smtClean="0"/>
              <a:t>endpoint </a:t>
            </a:r>
            <a:r>
              <a:rPr lang="en-US" dirty="0"/>
              <a:t>analysis</a:t>
            </a:r>
          </a:p>
        </p:txBody>
      </p:sp>
      <p:sp>
        <p:nvSpPr>
          <p:cNvPr id="4" name="Text Placeholder 3"/>
          <p:cNvSpPr>
            <a:spLocks noGrp="1"/>
          </p:cNvSpPr>
          <p:nvPr>
            <p:ph type="body" sz="quarter" idx="11"/>
          </p:nvPr>
        </p:nvSpPr>
        <p:spPr/>
        <p:txBody>
          <a:bodyPr/>
          <a:lstStyle/>
          <a:p>
            <a:r>
              <a:rPr lang="nb-NO" dirty="0" err="1"/>
              <a:t>Dodick</a:t>
            </a:r>
            <a:r>
              <a:rPr lang="nb-NO" dirty="0"/>
              <a:t> DW, et al.  Lancet Neurol 2014; 13: 885</a:t>
            </a:r>
            <a:endParaRPr lang="en-US" dirty="0"/>
          </a:p>
        </p:txBody>
      </p:sp>
      <p:sp>
        <p:nvSpPr>
          <p:cNvPr id="6" name="Rectangle 5"/>
          <p:cNvSpPr/>
          <p:nvPr/>
        </p:nvSpPr>
        <p:spPr>
          <a:xfrm>
            <a:off x="147156" y="90405"/>
            <a:ext cx="45719" cy="804945"/>
          </a:xfrm>
          <a:prstGeom prst="rect">
            <a:avLst/>
          </a:prstGeom>
          <a:solidFill>
            <a:schemeClr val="accent6">
              <a:lumMod val="50000"/>
            </a:schemeClr>
          </a:solidFill>
          <a:ln>
            <a:noFill/>
          </a:ln>
          <a:effectLst/>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49441989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About migraine</a:t>
            </a:r>
          </a:p>
        </p:txBody>
      </p:sp>
      <p:sp>
        <p:nvSpPr>
          <p:cNvPr id="3" name="Text Placeholder 2"/>
          <p:cNvSpPr>
            <a:spLocks noGrp="1"/>
          </p:cNvSpPr>
          <p:nvPr>
            <p:ph type="body" sz="quarter" idx="10"/>
          </p:nvPr>
        </p:nvSpPr>
        <p:spPr>
          <a:xfrm>
            <a:off x="904526" y="704443"/>
            <a:ext cx="7310787" cy="3653244"/>
          </a:xfrm>
        </p:spPr>
        <p:txBody>
          <a:bodyPr>
            <a:noAutofit/>
          </a:bodyPr>
          <a:lstStyle/>
          <a:p>
            <a:pPr marL="285750" indent="-285750">
              <a:buFont typeface="Arial" panose="020B0604020202020204" pitchFamily="34" charset="0"/>
              <a:buChar char="•"/>
            </a:pPr>
            <a:r>
              <a:rPr lang="en-US" sz="1600" dirty="0">
                <a:solidFill>
                  <a:srgbClr val="000000"/>
                </a:solidFill>
              </a:rPr>
              <a:t>Migraine is a common neurological disorder</a:t>
            </a:r>
          </a:p>
          <a:p>
            <a:pPr marL="285750" indent="-285750">
              <a:buFont typeface="Arial" panose="020B0604020202020204" pitchFamily="34" charset="0"/>
              <a:buChar char="•"/>
            </a:pPr>
            <a:endParaRPr lang="en-US" sz="1600" dirty="0">
              <a:solidFill>
                <a:srgbClr val="000000"/>
              </a:solidFill>
            </a:endParaRPr>
          </a:p>
          <a:p>
            <a:pPr marL="285750" indent="-285750">
              <a:buFont typeface="Arial" panose="020B0604020202020204" pitchFamily="34" charset="0"/>
              <a:buChar char="•"/>
            </a:pPr>
            <a:r>
              <a:rPr lang="en-US" sz="1600" dirty="0">
                <a:solidFill>
                  <a:srgbClr val="000000"/>
                </a:solidFill>
              </a:rPr>
              <a:t>Current thinking is that migraine is a </a:t>
            </a:r>
            <a:r>
              <a:rPr lang="en-US" sz="1600" b="1" dirty="0">
                <a:solidFill>
                  <a:srgbClr val="000000"/>
                </a:solidFill>
              </a:rPr>
              <a:t>neurovascular </a:t>
            </a:r>
            <a:r>
              <a:rPr lang="en-US" sz="1600" b="1" dirty="0" smtClean="0">
                <a:solidFill>
                  <a:srgbClr val="000000"/>
                </a:solidFill>
              </a:rPr>
              <a:t>disorder</a:t>
            </a:r>
            <a:r>
              <a:rPr lang="en-US" sz="1600" dirty="0" smtClean="0">
                <a:solidFill>
                  <a:srgbClr val="000000"/>
                </a:solidFill>
              </a:rPr>
              <a:t> </a:t>
            </a:r>
            <a:r>
              <a:rPr lang="en-US" sz="1600" dirty="0">
                <a:solidFill>
                  <a:srgbClr val="000000"/>
                </a:solidFill>
              </a:rPr>
              <a:t>which originates in the brain and involves the </a:t>
            </a:r>
            <a:r>
              <a:rPr lang="en-US" sz="1600" dirty="0" smtClean="0">
                <a:solidFill>
                  <a:srgbClr val="000000"/>
                </a:solidFill>
              </a:rPr>
              <a:t>hypothalamus, </a:t>
            </a:r>
            <a:r>
              <a:rPr lang="en-US" sz="1600" dirty="0">
                <a:solidFill>
                  <a:srgbClr val="000000"/>
                </a:solidFill>
              </a:rPr>
              <a:t>thalamus and other brainstem </a:t>
            </a:r>
            <a:r>
              <a:rPr lang="en-US" sz="1600" dirty="0" smtClean="0">
                <a:solidFill>
                  <a:srgbClr val="000000"/>
                </a:solidFill>
              </a:rPr>
              <a:t>regions </a:t>
            </a:r>
            <a:endParaRPr lang="en-US" sz="1600" dirty="0">
              <a:solidFill>
                <a:srgbClr val="000000"/>
              </a:solidFill>
            </a:endParaRPr>
          </a:p>
          <a:p>
            <a:pPr marL="285750" indent="-285750">
              <a:buFont typeface="Arial" panose="020B0604020202020204" pitchFamily="34" charset="0"/>
              <a:buChar char="•"/>
            </a:pPr>
            <a:endParaRPr lang="en-US" sz="1600" dirty="0">
              <a:solidFill>
                <a:srgbClr val="000000"/>
              </a:solidFill>
            </a:endParaRPr>
          </a:p>
          <a:p>
            <a:pPr marL="285750" indent="-285750">
              <a:buFont typeface="Arial" panose="020B0604020202020204" pitchFamily="34" charset="0"/>
              <a:buChar char="•"/>
            </a:pPr>
            <a:r>
              <a:rPr lang="en-GB" sz="1600" dirty="0">
                <a:solidFill>
                  <a:srgbClr val="000000"/>
                </a:solidFill>
              </a:rPr>
              <a:t>While the events that actually initiate a migraine attack remain unknown, activation of the </a:t>
            </a:r>
            <a:r>
              <a:rPr lang="en-GB" sz="1600" b="1" dirty="0">
                <a:solidFill>
                  <a:srgbClr val="000000"/>
                </a:solidFill>
              </a:rPr>
              <a:t>trigeminovascular system </a:t>
            </a:r>
            <a:r>
              <a:rPr lang="en-GB" sz="1600" dirty="0">
                <a:solidFill>
                  <a:srgbClr val="000000"/>
                </a:solidFill>
              </a:rPr>
              <a:t>is considered </a:t>
            </a:r>
            <a:r>
              <a:rPr lang="en-GB" sz="1600" dirty="0" smtClean="0">
                <a:solidFill>
                  <a:srgbClr val="000000"/>
                </a:solidFill>
              </a:rPr>
              <a:t>essential</a:t>
            </a:r>
            <a:endParaRPr lang="en-GB" sz="1600" dirty="0">
              <a:solidFill>
                <a:srgbClr val="000000"/>
              </a:solidFill>
            </a:endParaRPr>
          </a:p>
          <a:p>
            <a:pPr marL="285750" indent="-285750">
              <a:buFont typeface="Arial" panose="020B0604020202020204" pitchFamily="34" charset="0"/>
              <a:buChar char="•"/>
            </a:pPr>
            <a:endParaRPr lang="en-GB" sz="1600" dirty="0">
              <a:solidFill>
                <a:srgbClr val="000000"/>
              </a:solidFill>
            </a:endParaRPr>
          </a:p>
          <a:p>
            <a:pPr marL="285750" indent="-285750">
              <a:buFont typeface="Arial" panose="020B0604020202020204" pitchFamily="34" charset="0"/>
              <a:buChar char="•"/>
            </a:pPr>
            <a:r>
              <a:rPr lang="en-GB" sz="1600" dirty="0">
                <a:solidFill>
                  <a:srgbClr val="000000"/>
                </a:solidFill>
              </a:rPr>
              <a:t>In the search for chemical mediators of migraine, accumulating evidence supports a role </a:t>
            </a:r>
            <a:r>
              <a:rPr lang="en-GB" sz="1600" dirty="0" smtClean="0">
                <a:solidFill>
                  <a:srgbClr val="000000"/>
                </a:solidFill>
              </a:rPr>
              <a:t>for</a:t>
            </a:r>
            <a:r>
              <a:rPr lang="en-GB" sz="1600" b="1" dirty="0" smtClean="0">
                <a:solidFill>
                  <a:srgbClr val="000000"/>
                </a:solidFill>
              </a:rPr>
              <a:t> </a:t>
            </a:r>
            <a:r>
              <a:rPr lang="en-GB" sz="1600" b="1" dirty="0">
                <a:solidFill>
                  <a:srgbClr val="000000"/>
                </a:solidFill>
              </a:rPr>
              <a:t>Calcitonin Gene-Related Peptide </a:t>
            </a:r>
            <a:r>
              <a:rPr lang="en-GB" sz="1600" b="1" dirty="0" smtClean="0">
                <a:solidFill>
                  <a:srgbClr val="000000"/>
                </a:solidFill>
              </a:rPr>
              <a:t>(CGRP)</a:t>
            </a:r>
            <a:endParaRPr lang="en-GB" sz="1600" b="1" dirty="0">
              <a:solidFill>
                <a:srgbClr val="000000"/>
              </a:solidFill>
            </a:endParaRPr>
          </a:p>
          <a:p>
            <a:pPr marL="285750" indent="-285750">
              <a:buFont typeface="Arial" panose="020B0604020202020204" pitchFamily="34" charset="0"/>
              <a:buChar char="•"/>
            </a:pPr>
            <a:endParaRPr lang="en-US" sz="1600" dirty="0">
              <a:solidFill>
                <a:srgbClr val="000000"/>
              </a:solidFill>
            </a:endParaRPr>
          </a:p>
        </p:txBody>
      </p:sp>
      <p:sp>
        <p:nvSpPr>
          <p:cNvPr id="4" name="Text Placeholder 3"/>
          <p:cNvSpPr>
            <a:spLocks noGrp="1"/>
          </p:cNvSpPr>
          <p:nvPr>
            <p:ph type="body" sz="quarter" idx="11"/>
          </p:nvPr>
        </p:nvSpPr>
        <p:spPr>
          <a:xfrm>
            <a:off x="145856" y="4686300"/>
            <a:ext cx="6563462" cy="339725"/>
          </a:xfrm>
        </p:spPr>
        <p:txBody>
          <a:bodyPr/>
          <a:lstStyle/>
          <a:p>
            <a:r>
              <a:rPr lang="en-US" dirty="0"/>
              <a:t>Amara SG et al. Nature 1982;298:240</a:t>
            </a:r>
          </a:p>
        </p:txBody>
      </p:sp>
      <p:cxnSp>
        <p:nvCxnSpPr>
          <p:cNvPr id="6" name="Straight Connector 5"/>
          <p:cNvCxnSpPr/>
          <p:nvPr/>
        </p:nvCxnSpPr>
        <p:spPr>
          <a:xfrm>
            <a:off x="778434" y="744133"/>
            <a:ext cx="12333" cy="3613554"/>
          </a:xfrm>
          <a:prstGeom prst="line">
            <a:avLst/>
          </a:prstGeom>
          <a:ln>
            <a:solidFill>
              <a:srgbClr val="7030A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7048202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5414" y="123903"/>
            <a:ext cx="8673171" cy="793672"/>
          </a:xfrm>
        </p:spPr>
        <p:txBody>
          <a:bodyPr/>
          <a:lstStyle/>
          <a:p>
            <a:r>
              <a:rPr lang="en-US" dirty="0"/>
              <a:t>Galcanezumab (LY2951742) for prevention of migraine: Secondary </a:t>
            </a:r>
            <a:r>
              <a:rPr lang="en-US" dirty="0" smtClean="0"/>
              <a:t>efficacy </a:t>
            </a:r>
            <a:r>
              <a:rPr lang="en-US" dirty="0"/>
              <a:t>e</a:t>
            </a:r>
            <a:r>
              <a:rPr lang="en-US" dirty="0" smtClean="0"/>
              <a:t>ndpoints</a:t>
            </a:r>
            <a:endParaRPr lang="en-US" dirty="0"/>
          </a:p>
        </p:txBody>
      </p:sp>
      <p:sp>
        <p:nvSpPr>
          <p:cNvPr id="3" name="Text Placeholder 2"/>
          <p:cNvSpPr>
            <a:spLocks noGrp="1"/>
          </p:cNvSpPr>
          <p:nvPr>
            <p:ph type="body" sz="quarter" idx="10"/>
          </p:nvPr>
        </p:nvSpPr>
        <p:spPr>
          <a:xfrm>
            <a:off x="1530540" y="1002021"/>
            <a:ext cx="6870023" cy="361496"/>
          </a:xfrm>
        </p:spPr>
        <p:txBody>
          <a:bodyPr>
            <a:noAutofit/>
          </a:bodyPr>
          <a:lstStyle/>
          <a:p>
            <a:r>
              <a:rPr lang="en-US" sz="1800" dirty="0">
                <a:solidFill>
                  <a:srgbClr val="3F0972"/>
                </a:solidFill>
              </a:rPr>
              <a:t>Mean change at month 3 compared </a:t>
            </a:r>
            <a:r>
              <a:rPr lang="en-US" sz="1800" dirty="0" smtClean="0">
                <a:solidFill>
                  <a:srgbClr val="3F0972"/>
                </a:solidFill>
              </a:rPr>
              <a:t>with </a:t>
            </a:r>
            <a:r>
              <a:rPr lang="en-US" sz="1800" dirty="0">
                <a:solidFill>
                  <a:srgbClr val="3F0972"/>
                </a:solidFill>
              </a:rPr>
              <a:t>baseline</a:t>
            </a:r>
          </a:p>
        </p:txBody>
      </p:sp>
      <p:sp>
        <p:nvSpPr>
          <p:cNvPr id="4" name="Text Placeholder 3"/>
          <p:cNvSpPr>
            <a:spLocks noGrp="1"/>
          </p:cNvSpPr>
          <p:nvPr>
            <p:ph type="body" sz="quarter" idx="11"/>
          </p:nvPr>
        </p:nvSpPr>
        <p:spPr/>
        <p:txBody>
          <a:bodyPr/>
          <a:lstStyle/>
          <a:p>
            <a:r>
              <a:rPr lang="nb-NO" dirty="0" err="1"/>
              <a:t>Dodick</a:t>
            </a:r>
            <a:r>
              <a:rPr lang="nb-NO" dirty="0"/>
              <a:t> DW, et al.  </a:t>
            </a:r>
            <a:r>
              <a:rPr lang="nb-NO" dirty="0" err="1"/>
              <a:t>Lancet</a:t>
            </a:r>
            <a:r>
              <a:rPr lang="nb-NO" dirty="0"/>
              <a:t> </a:t>
            </a:r>
            <a:r>
              <a:rPr lang="nb-NO" dirty="0" err="1"/>
              <a:t>Neurol</a:t>
            </a:r>
            <a:r>
              <a:rPr lang="nb-NO" dirty="0"/>
              <a:t> 2014; 13: 885.</a:t>
            </a:r>
            <a:endParaRPr lang="en-US" dirty="0"/>
          </a:p>
        </p:txBody>
      </p:sp>
      <p:pic>
        <p:nvPicPr>
          <p:cNvPr id="5" name="Picture 4" descr="Secondary-efficacy-Endpoints.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6989" y="1554991"/>
            <a:ext cx="6870023" cy="2668522"/>
          </a:xfrm>
          <a:prstGeom prst="rect">
            <a:avLst/>
          </a:prstGeom>
        </p:spPr>
      </p:pic>
    </p:spTree>
    <p:extLst>
      <p:ext uri="{BB962C8B-B14F-4D97-AF65-F5344CB8AC3E}">
        <p14:creationId xmlns:p14="http://schemas.microsoft.com/office/powerpoint/2010/main" val="366136848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Galcanezumab (LY2951742) for prevention of migraine: Responder </a:t>
            </a:r>
            <a:r>
              <a:rPr lang="en-US" dirty="0" smtClean="0"/>
              <a:t>rates</a:t>
            </a:r>
            <a:endParaRPr lang="en-US" dirty="0"/>
          </a:p>
        </p:txBody>
      </p:sp>
      <p:sp>
        <p:nvSpPr>
          <p:cNvPr id="4" name="Text Placeholder 3"/>
          <p:cNvSpPr>
            <a:spLocks noGrp="1"/>
          </p:cNvSpPr>
          <p:nvPr>
            <p:ph type="body" sz="quarter" idx="11"/>
          </p:nvPr>
        </p:nvSpPr>
        <p:spPr/>
        <p:txBody>
          <a:bodyPr/>
          <a:lstStyle/>
          <a:p>
            <a:r>
              <a:rPr lang="nb-NO" dirty="0" err="1"/>
              <a:t>Dodick</a:t>
            </a:r>
            <a:r>
              <a:rPr lang="nb-NO" dirty="0"/>
              <a:t> DW, et al.  </a:t>
            </a:r>
            <a:r>
              <a:rPr lang="nb-NO" i="1" dirty="0" err="1"/>
              <a:t>Lancet</a:t>
            </a:r>
            <a:r>
              <a:rPr lang="nb-NO" i="1" dirty="0"/>
              <a:t> </a:t>
            </a:r>
            <a:r>
              <a:rPr lang="nb-NO" i="1" dirty="0" err="1"/>
              <a:t>Neurol</a:t>
            </a:r>
            <a:r>
              <a:rPr lang="nb-NO" i="1" dirty="0"/>
              <a:t> </a:t>
            </a:r>
            <a:r>
              <a:rPr lang="nb-NO" dirty="0"/>
              <a:t>2014; 13: 885.</a:t>
            </a:r>
            <a:endParaRPr lang="en-US" dirty="0"/>
          </a:p>
        </p:txBody>
      </p:sp>
      <p:sp>
        <p:nvSpPr>
          <p:cNvPr id="5" name="Rectangle 4"/>
          <p:cNvSpPr/>
          <p:nvPr/>
        </p:nvSpPr>
        <p:spPr>
          <a:xfrm>
            <a:off x="147156" y="90405"/>
            <a:ext cx="45719" cy="804945"/>
          </a:xfrm>
          <a:prstGeom prst="rect">
            <a:avLst/>
          </a:prstGeom>
          <a:solidFill>
            <a:schemeClr val="accent6">
              <a:lumMod val="50000"/>
            </a:schemeClr>
          </a:solidFill>
          <a:ln>
            <a:noFill/>
          </a:ln>
          <a:effectLst/>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dirty="0"/>
          </a:p>
        </p:txBody>
      </p:sp>
      <p:pic>
        <p:nvPicPr>
          <p:cNvPr id="6" name="Picture 5" descr="Responder-Rates-(specified-reduction-in-migrain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05830" y="1046330"/>
            <a:ext cx="4443177" cy="3193708"/>
          </a:xfrm>
          <a:prstGeom prst="rect">
            <a:avLst/>
          </a:prstGeom>
        </p:spPr>
      </p:pic>
    </p:spTree>
    <p:extLst>
      <p:ext uri="{BB962C8B-B14F-4D97-AF65-F5344CB8AC3E}">
        <p14:creationId xmlns:p14="http://schemas.microsoft.com/office/powerpoint/2010/main" val="27330017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800" dirty="0"/>
              <a:t>Galcanezumab (LY2951742) for prevention of migraine: Adverse event profile </a:t>
            </a:r>
          </a:p>
        </p:txBody>
      </p:sp>
      <p:sp>
        <p:nvSpPr>
          <p:cNvPr id="3" name="Text Placeholder 2"/>
          <p:cNvSpPr>
            <a:spLocks noGrp="1"/>
          </p:cNvSpPr>
          <p:nvPr>
            <p:ph type="body" sz="quarter" idx="10"/>
          </p:nvPr>
        </p:nvSpPr>
        <p:spPr>
          <a:xfrm>
            <a:off x="4607838" y="803083"/>
            <a:ext cx="4300747" cy="3578086"/>
          </a:xfrm>
        </p:spPr>
        <p:txBody>
          <a:bodyPr>
            <a:noAutofit/>
          </a:bodyPr>
          <a:lstStyle/>
          <a:p>
            <a:pPr marL="171450" indent="-171450">
              <a:buFont typeface="Arial"/>
              <a:buChar char="•"/>
            </a:pPr>
            <a:r>
              <a:rPr lang="en-GB" sz="1400" dirty="0">
                <a:solidFill>
                  <a:srgbClr val="000000"/>
                </a:solidFill>
              </a:rPr>
              <a:t>The </a:t>
            </a:r>
            <a:r>
              <a:rPr lang="en-GB" sz="1400" dirty="0" smtClean="0">
                <a:solidFill>
                  <a:srgbClr val="000000"/>
                </a:solidFill>
              </a:rPr>
              <a:t>Table </a:t>
            </a:r>
            <a:r>
              <a:rPr lang="en-GB" sz="1400" dirty="0">
                <a:solidFill>
                  <a:srgbClr val="000000"/>
                </a:solidFill>
              </a:rPr>
              <a:t>shows adverse events (AEs) reported by &gt;4% of patients</a:t>
            </a:r>
            <a:endParaRPr lang="en-US" sz="1400" dirty="0">
              <a:solidFill>
                <a:srgbClr val="000000"/>
              </a:solidFill>
            </a:endParaRPr>
          </a:p>
          <a:p>
            <a:pPr marL="171450" indent="-171450">
              <a:buFont typeface="Arial"/>
              <a:buChar char="•"/>
            </a:pPr>
            <a:endParaRPr lang="en-US" sz="1400" dirty="0">
              <a:solidFill>
                <a:srgbClr val="000000"/>
              </a:solidFill>
            </a:endParaRPr>
          </a:p>
          <a:p>
            <a:pPr marL="171450" indent="-171450">
              <a:buFont typeface="Arial"/>
              <a:buChar char="•"/>
            </a:pPr>
            <a:r>
              <a:rPr lang="en-US" sz="1400" dirty="0">
                <a:solidFill>
                  <a:srgbClr val="000000"/>
                </a:solidFill>
              </a:rPr>
              <a:t>Overall, AEs were reported by 72% (LY2951742) and 67% (placebo)</a:t>
            </a:r>
          </a:p>
          <a:p>
            <a:pPr marL="171450" indent="-171450">
              <a:buFont typeface="Arial"/>
              <a:buChar char="•"/>
            </a:pPr>
            <a:endParaRPr lang="en-US" sz="1400" dirty="0">
              <a:solidFill>
                <a:srgbClr val="000000"/>
              </a:solidFill>
            </a:endParaRPr>
          </a:p>
          <a:p>
            <a:pPr marL="171450" indent="-171450">
              <a:buFont typeface="Arial"/>
              <a:buChar char="•"/>
            </a:pPr>
            <a:r>
              <a:rPr lang="en-US" sz="1400" dirty="0">
                <a:solidFill>
                  <a:srgbClr val="000000"/>
                </a:solidFill>
              </a:rPr>
              <a:t>6 serious AEs (4 placebo; 2 LY2951742) were reported but none were considered </a:t>
            </a:r>
            <a:r>
              <a:rPr lang="en-US" sz="1400" dirty="0" smtClean="0">
                <a:solidFill>
                  <a:srgbClr val="000000"/>
                </a:solidFill>
              </a:rPr>
              <a:t>treatment- related</a:t>
            </a:r>
            <a:endParaRPr lang="en-US" sz="1400" dirty="0">
              <a:solidFill>
                <a:srgbClr val="000000"/>
              </a:solidFill>
            </a:endParaRPr>
          </a:p>
          <a:p>
            <a:pPr marL="171450" indent="-171450">
              <a:buFont typeface="Arial"/>
              <a:buChar char="•"/>
            </a:pPr>
            <a:endParaRPr lang="en-US" sz="1400" dirty="0">
              <a:solidFill>
                <a:srgbClr val="000000"/>
              </a:solidFill>
            </a:endParaRPr>
          </a:p>
          <a:p>
            <a:pPr marL="171450" indent="-171450">
              <a:buFont typeface="Arial"/>
              <a:buChar char="•"/>
            </a:pPr>
            <a:r>
              <a:rPr lang="en-US" sz="1400" dirty="0">
                <a:solidFill>
                  <a:srgbClr val="000000"/>
                </a:solidFill>
              </a:rPr>
              <a:t>Anti-drug antibodies were found in 8 patients at </a:t>
            </a:r>
            <a:r>
              <a:rPr lang="en-US" sz="1400" dirty="0" smtClean="0">
                <a:solidFill>
                  <a:srgbClr val="000000"/>
                </a:solidFill>
              </a:rPr>
              <a:t>screening</a:t>
            </a:r>
            <a:r>
              <a:rPr lang="en-US" sz="1400" dirty="0">
                <a:solidFill>
                  <a:srgbClr val="000000"/>
                </a:solidFill>
              </a:rPr>
              <a:t> </a:t>
            </a:r>
            <a:r>
              <a:rPr lang="en-US" sz="1400" dirty="0" smtClean="0">
                <a:solidFill>
                  <a:srgbClr val="000000"/>
                </a:solidFill>
              </a:rPr>
              <a:t>(and </a:t>
            </a:r>
            <a:r>
              <a:rPr lang="en-US" sz="1400" dirty="0">
                <a:solidFill>
                  <a:srgbClr val="000000"/>
                </a:solidFill>
              </a:rPr>
              <a:t>20 patients at the end of the study)</a:t>
            </a:r>
          </a:p>
        </p:txBody>
      </p:sp>
      <p:sp>
        <p:nvSpPr>
          <p:cNvPr id="4" name="Text Placeholder 3"/>
          <p:cNvSpPr>
            <a:spLocks noGrp="1"/>
          </p:cNvSpPr>
          <p:nvPr>
            <p:ph type="body" sz="quarter" idx="11"/>
          </p:nvPr>
        </p:nvSpPr>
        <p:spPr/>
        <p:txBody>
          <a:bodyPr/>
          <a:lstStyle/>
          <a:p>
            <a:r>
              <a:rPr lang="nb-NO" dirty="0" err="1"/>
              <a:t>Dodick</a:t>
            </a:r>
            <a:r>
              <a:rPr lang="nb-NO" dirty="0"/>
              <a:t> DW, et al.  </a:t>
            </a:r>
            <a:r>
              <a:rPr lang="nb-NO" dirty="0" err="1"/>
              <a:t>Lancet</a:t>
            </a:r>
            <a:r>
              <a:rPr lang="nb-NO" dirty="0"/>
              <a:t> </a:t>
            </a:r>
            <a:r>
              <a:rPr lang="nb-NO" dirty="0" err="1"/>
              <a:t>Neurol</a:t>
            </a:r>
            <a:r>
              <a:rPr lang="nb-NO" dirty="0"/>
              <a:t> 2014; 13: 885.</a:t>
            </a:r>
            <a:endParaRPr lang="en-US" dirty="0"/>
          </a:p>
        </p:txBody>
      </p:sp>
      <p:pic>
        <p:nvPicPr>
          <p:cNvPr id="5" name="Picture 4" descr="Treatment-Emergent-Adverse-Events.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5733" y="631165"/>
            <a:ext cx="3422482" cy="3914838"/>
          </a:xfrm>
          <a:prstGeom prst="rect">
            <a:avLst/>
          </a:prstGeom>
        </p:spPr>
      </p:pic>
    </p:spTree>
    <p:extLst>
      <p:ext uri="{BB962C8B-B14F-4D97-AF65-F5344CB8AC3E}">
        <p14:creationId xmlns:p14="http://schemas.microsoft.com/office/powerpoint/2010/main" val="131428112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800" dirty="0"/>
              <a:t>Galcanezumab (LY2951742) for prevention of migraine: Conclusions</a:t>
            </a:r>
          </a:p>
        </p:txBody>
      </p:sp>
      <p:sp>
        <p:nvSpPr>
          <p:cNvPr id="4" name="Text Placeholder 3"/>
          <p:cNvSpPr>
            <a:spLocks noGrp="1"/>
          </p:cNvSpPr>
          <p:nvPr>
            <p:ph type="body" sz="quarter" idx="11"/>
          </p:nvPr>
        </p:nvSpPr>
        <p:spPr/>
        <p:txBody>
          <a:bodyPr/>
          <a:lstStyle/>
          <a:p>
            <a:r>
              <a:rPr lang="nb-NO" dirty="0" err="1"/>
              <a:t>Dodick</a:t>
            </a:r>
            <a:r>
              <a:rPr lang="nb-NO" dirty="0"/>
              <a:t> DW, et al.  </a:t>
            </a:r>
            <a:r>
              <a:rPr lang="nb-NO" dirty="0" err="1"/>
              <a:t>Lancet</a:t>
            </a:r>
            <a:r>
              <a:rPr lang="nb-NO" dirty="0"/>
              <a:t> </a:t>
            </a:r>
            <a:r>
              <a:rPr lang="nb-NO" dirty="0" err="1"/>
              <a:t>Neurol</a:t>
            </a:r>
            <a:r>
              <a:rPr lang="nb-NO" dirty="0"/>
              <a:t> 2014; 13: 885.</a:t>
            </a:r>
            <a:endParaRPr lang="en-US" dirty="0"/>
          </a:p>
        </p:txBody>
      </p:sp>
      <p:sp>
        <p:nvSpPr>
          <p:cNvPr id="6" name="Text Placeholder 5"/>
          <p:cNvSpPr>
            <a:spLocks noGrp="1"/>
          </p:cNvSpPr>
          <p:nvPr>
            <p:ph type="body" sz="quarter" idx="10"/>
          </p:nvPr>
        </p:nvSpPr>
        <p:spPr>
          <a:xfrm>
            <a:off x="235415" y="531517"/>
            <a:ext cx="8673171" cy="3443288"/>
          </a:xfrm>
        </p:spPr>
        <p:txBody>
          <a:bodyPr>
            <a:normAutofit/>
          </a:bodyPr>
          <a:lstStyle/>
          <a:p>
            <a:pPr marL="171450" indent="-171450">
              <a:buFont typeface="Arial" panose="020B0604020202020204" pitchFamily="34" charset="0"/>
              <a:buChar char="•"/>
            </a:pPr>
            <a:r>
              <a:rPr lang="en-GB" sz="1800" dirty="0">
                <a:solidFill>
                  <a:schemeClr val="tx1"/>
                </a:solidFill>
              </a:rPr>
              <a:t>This study provides preliminary evidence that LY2951742 might be beneficial in migraine prevention</a:t>
            </a:r>
          </a:p>
          <a:p>
            <a:pPr marL="171450" indent="-171450">
              <a:buFont typeface="Arial" panose="020B0604020202020204" pitchFamily="34" charset="0"/>
              <a:buChar char="•"/>
            </a:pPr>
            <a:r>
              <a:rPr lang="en-GB" sz="1800" dirty="0">
                <a:solidFill>
                  <a:schemeClr val="tx1"/>
                </a:solidFill>
              </a:rPr>
              <a:t>LY2951742 was generally well tolerated</a:t>
            </a:r>
            <a:endParaRPr lang="en-US" sz="1800" dirty="0">
              <a:solidFill>
                <a:schemeClr val="tx1"/>
              </a:solidFill>
            </a:endParaRPr>
          </a:p>
        </p:txBody>
      </p:sp>
    </p:spTree>
    <p:extLst>
      <p:ext uri="{BB962C8B-B14F-4D97-AF65-F5344CB8AC3E}">
        <p14:creationId xmlns:p14="http://schemas.microsoft.com/office/powerpoint/2010/main" val="234680628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TEV-</a:t>
            </a:r>
            <a:r>
              <a:rPr lang="en-US" dirty="0" smtClean="0"/>
              <a:t>48125:</a:t>
            </a:r>
            <a:r>
              <a:rPr lang="en-US" dirty="0"/>
              <a:t/>
            </a:r>
            <a:br>
              <a:rPr lang="en-US" dirty="0"/>
            </a:br>
            <a:r>
              <a:rPr lang="en-US" dirty="0"/>
              <a:t>A CGRP monoclonal antibody</a:t>
            </a:r>
          </a:p>
        </p:txBody>
      </p:sp>
      <p:pic>
        <p:nvPicPr>
          <p:cNvPr id="3" name="Picture 2"/>
          <p:cNvPicPr>
            <a:picLocks noChangeAspect="1"/>
          </p:cNvPicPr>
          <p:nvPr/>
        </p:nvPicPr>
        <p:blipFill>
          <a:blip r:embed="rId2"/>
          <a:stretch>
            <a:fillRect/>
          </a:stretch>
        </p:blipFill>
        <p:spPr>
          <a:xfrm>
            <a:off x="0" y="0"/>
            <a:ext cx="9144000" cy="1662752"/>
          </a:xfrm>
          <a:prstGeom prst="rect">
            <a:avLst/>
          </a:prstGeom>
        </p:spPr>
      </p:pic>
      <p:pic>
        <p:nvPicPr>
          <p:cNvPr id="4" name="Picture 3"/>
          <p:cNvPicPr>
            <a:picLocks noChangeAspect="1"/>
          </p:cNvPicPr>
          <p:nvPr/>
        </p:nvPicPr>
        <p:blipFill>
          <a:blip r:embed="rId3"/>
          <a:stretch>
            <a:fillRect/>
          </a:stretch>
        </p:blipFill>
        <p:spPr>
          <a:xfrm>
            <a:off x="784609" y="323997"/>
            <a:ext cx="3866765" cy="803241"/>
          </a:xfrm>
          <a:prstGeom prst="rect">
            <a:avLst/>
          </a:prstGeom>
        </p:spPr>
      </p:pic>
    </p:spTree>
    <p:extLst>
      <p:ext uri="{BB962C8B-B14F-4D97-AF65-F5344CB8AC3E}">
        <p14:creationId xmlns:p14="http://schemas.microsoft.com/office/powerpoint/2010/main" val="106934855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TEV-48125 </a:t>
            </a:r>
            <a:r>
              <a:rPr lang="en-US" dirty="0" smtClean="0"/>
              <a:t>doses </a:t>
            </a:r>
            <a:r>
              <a:rPr lang="en-US" dirty="0"/>
              <a:t>used in phase 2</a:t>
            </a:r>
          </a:p>
        </p:txBody>
      </p:sp>
      <p:sp>
        <p:nvSpPr>
          <p:cNvPr id="4" name="Text Placeholder 3"/>
          <p:cNvSpPr>
            <a:spLocks noGrp="1"/>
          </p:cNvSpPr>
          <p:nvPr>
            <p:ph type="body" sz="quarter" idx="11"/>
          </p:nvPr>
        </p:nvSpPr>
        <p:spPr/>
        <p:txBody>
          <a:bodyPr/>
          <a:lstStyle/>
          <a:p>
            <a:endParaRPr lang="en-US" dirty="0"/>
          </a:p>
        </p:txBody>
      </p:sp>
      <p:pic>
        <p:nvPicPr>
          <p:cNvPr id="5" name="Picture 4" descr="Dose-used-in-phase-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79854" y="966958"/>
            <a:ext cx="5388636" cy="3193708"/>
          </a:xfrm>
          <a:prstGeom prst="rect">
            <a:avLst/>
          </a:prstGeom>
        </p:spPr>
      </p:pic>
    </p:spTree>
    <p:extLst>
      <p:ext uri="{BB962C8B-B14F-4D97-AF65-F5344CB8AC3E}">
        <p14:creationId xmlns:p14="http://schemas.microsoft.com/office/powerpoint/2010/main" val="198928408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TEV-48125 for prevention of episodic migraine</a:t>
            </a:r>
          </a:p>
        </p:txBody>
      </p:sp>
      <p:sp>
        <p:nvSpPr>
          <p:cNvPr id="3" name="Text Placeholder 2"/>
          <p:cNvSpPr>
            <a:spLocks noGrp="1"/>
          </p:cNvSpPr>
          <p:nvPr>
            <p:ph type="body" sz="quarter" idx="10"/>
          </p:nvPr>
        </p:nvSpPr>
        <p:spPr>
          <a:xfrm>
            <a:off x="498480" y="1079535"/>
            <a:ext cx="4010015" cy="2775842"/>
          </a:xfrm>
        </p:spPr>
        <p:txBody>
          <a:bodyPr>
            <a:noAutofit/>
          </a:bodyPr>
          <a:lstStyle/>
          <a:p>
            <a:pPr marL="171450" indent="-171450">
              <a:buFont typeface="Arial"/>
              <a:buChar char="•"/>
            </a:pPr>
            <a:r>
              <a:rPr lang="en-US" sz="1400" dirty="0">
                <a:solidFill>
                  <a:srgbClr val="000000"/>
                </a:solidFill>
              </a:rPr>
              <a:t>Randomized, double-blind, phase 2b study in 297 patients with 8–14 headache days per </a:t>
            </a:r>
            <a:r>
              <a:rPr lang="en-US" sz="1400" dirty="0" smtClean="0">
                <a:solidFill>
                  <a:srgbClr val="000000"/>
                </a:solidFill>
              </a:rPr>
              <a:t>month</a:t>
            </a:r>
            <a:endParaRPr lang="en-US" sz="1400" dirty="0">
              <a:solidFill>
                <a:srgbClr val="000000"/>
              </a:solidFill>
            </a:endParaRPr>
          </a:p>
          <a:p>
            <a:pPr marL="171450" indent="-171450">
              <a:buFont typeface="Arial"/>
              <a:buChar char="•"/>
            </a:pPr>
            <a:r>
              <a:rPr lang="en-US" sz="1400" dirty="0">
                <a:solidFill>
                  <a:srgbClr val="000000"/>
                </a:solidFill>
              </a:rPr>
              <a:t>Randomization 1:1:1; stratified by sex and use of concomitant preventive therapy</a:t>
            </a:r>
          </a:p>
          <a:p>
            <a:pPr marL="171450" indent="-171450">
              <a:buFont typeface="Arial"/>
              <a:buChar char="•"/>
            </a:pPr>
            <a:r>
              <a:rPr lang="en-US" sz="1400" b="1" dirty="0">
                <a:solidFill>
                  <a:schemeClr val="accent6">
                    <a:lumMod val="50000"/>
                  </a:schemeClr>
                </a:solidFill>
              </a:rPr>
              <a:t>Treatment with 3 x </a:t>
            </a:r>
            <a:r>
              <a:rPr lang="en-US" sz="1400" b="1" dirty="0" smtClean="0">
                <a:solidFill>
                  <a:schemeClr val="accent6">
                    <a:lumMod val="50000"/>
                  </a:schemeClr>
                </a:solidFill>
              </a:rPr>
              <a:t>28-day </a:t>
            </a:r>
            <a:r>
              <a:rPr lang="en-US" sz="1400" b="1" dirty="0">
                <a:solidFill>
                  <a:schemeClr val="accent6">
                    <a:lumMod val="50000"/>
                  </a:schemeClr>
                </a:solidFill>
              </a:rPr>
              <a:t>treatment cycles</a:t>
            </a:r>
            <a:r>
              <a:rPr lang="en-US" sz="1400" dirty="0">
                <a:solidFill>
                  <a:srgbClr val="000000"/>
                </a:solidFill>
              </a:rPr>
              <a:t> </a:t>
            </a:r>
            <a:r>
              <a:rPr lang="en-US" sz="1400" b="1" dirty="0">
                <a:solidFill>
                  <a:schemeClr val="accent6">
                    <a:lumMod val="50000"/>
                  </a:schemeClr>
                </a:solidFill>
              </a:rPr>
              <a:t>of SC 225mg TEV-48125, 675mg TEV-48125, </a:t>
            </a:r>
            <a:r>
              <a:rPr lang="en-US" sz="1400" dirty="0">
                <a:solidFill>
                  <a:srgbClr val="000000"/>
                </a:solidFill>
              </a:rPr>
              <a:t>or placebo (4 SC </a:t>
            </a:r>
            <a:r>
              <a:rPr lang="en-US" sz="1400" dirty="0" smtClean="0">
                <a:solidFill>
                  <a:srgbClr val="000000"/>
                </a:solidFill>
              </a:rPr>
              <a:t>injections - </a:t>
            </a:r>
            <a:r>
              <a:rPr lang="en-US" sz="1400" dirty="0">
                <a:solidFill>
                  <a:srgbClr val="000000"/>
                </a:solidFill>
              </a:rPr>
              <a:t>double dummy)</a:t>
            </a:r>
          </a:p>
        </p:txBody>
      </p:sp>
      <p:sp>
        <p:nvSpPr>
          <p:cNvPr id="4" name="Text Placeholder 3"/>
          <p:cNvSpPr>
            <a:spLocks noGrp="1"/>
          </p:cNvSpPr>
          <p:nvPr>
            <p:ph type="body" sz="quarter" idx="11"/>
          </p:nvPr>
        </p:nvSpPr>
        <p:spPr/>
        <p:txBody>
          <a:bodyPr/>
          <a:lstStyle/>
          <a:p>
            <a:r>
              <a:rPr lang="nl-NL" dirty="0" err="1"/>
              <a:t>Bigal</a:t>
            </a:r>
            <a:r>
              <a:rPr lang="nl-NL" dirty="0"/>
              <a:t> ME et al. Lancet </a:t>
            </a:r>
            <a:r>
              <a:rPr lang="nl-NL" dirty="0" err="1"/>
              <a:t>Neurol</a:t>
            </a:r>
            <a:r>
              <a:rPr lang="nl-NL" dirty="0"/>
              <a:t> 2015; 14: 1081.</a:t>
            </a:r>
            <a:endParaRPr lang="en-US" dirty="0"/>
          </a:p>
        </p:txBody>
      </p:sp>
      <p:sp>
        <p:nvSpPr>
          <p:cNvPr id="6" name="Text Placeholder 2"/>
          <p:cNvSpPr txBox="1">
            <a:spLocks/>
          </p:cNvSpPr>
          <p:nvPr/>
        </p:nvSpPr>
        <p:spPr>
          <a:xfrm>
            <a:off x="4776877" y="1079535"/>
            <a:ext cx="4131708" cy="2775842"/>
          </a:xfrm>
          <a:prstGeom prst="rect">
            <a:avLst/>
          </a:prstGeom>
        </p:spPr>
        <p:txBody>
          <a:bodyPr>
            <a:noAutofit/>
          </a:bodyPr>
          <a:lstStyle>
            <a:lvl1pPr marL="0" indent="0" algn="l" defTabSz="457200" rtl="0" eaLnBrk="1" latinLnBrk="0" hangingPunct="1">
              <a:spcBef>
                <a:spcPct val="20000"/>
              </a:spcBef>
              <a:buFont typeface="Arial"/>
              <a:buNone/>
              <a:defRPr sz="1100" kern="1200" spc="0">
                <a:solidFill>
                  <a:schemeClr val="tx1">
                    <a:lumMod val="65000"/>
                    <a:lumOff val="35000"/>
                  </a:schemeClr>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71450" indent="-171450">
              <a:buFont typeface="Arial"/>
              <a:buChar char="•"/>
            </a:pPr>
            <a:r>
              <a:rPr lang="en-US" sz="1400" dirty="0">
                <a:solidFill>
                  <a:srgbClr val="000000"/>
                </a:solidFill>
              </a:rPr>
              <a:t>Patients allowed to use 1 preventive medication for at least 2 months before screening visit, and acute migraine drugs up to 14 days per month</a:t>
            </a:r>
          </a:p>
          <a:p>
            <a:pPr marL="171450" indent="-171450">
              <a:buFont typeface="Arial"/>
              <a:buChar char="•"/>
            </a:pPr>
            <a:r>
              <a:rPr lang="en-US" sz="1400" dirty="0">
                <a:solidFill>
                  <a:srgbClr val="000000"/>
                </a:solidFill>
              </a:rPr>
              <a:t>Exclusions: &gt; 4 days/month of opioid or butalbital use; failed ≥3 preventive medications</a:t>
            </a:r>
          </a:p>
          <a:p>
            <a:pPr marL="171450" indent="-171450">
              <a:buFont typeface="Arial"/>
              <a:buChar char="•"/>
            </a:pPr>
            <a:r>
              <a:rPr lang="en-US" sz="1400" b="1" dirty="0">
                <a:solidFill>
                  <a:schemeClr val="accent6">
                    <a:lumMod val="50000"/>
                  </a:schemeClr>
                </a:solidFill>
              </a:rPr>
              <a:t>Primary endpoint</a:t>
            </a:r>
            <a:r>
              <a:rPr lang="en-US" sz="1400" dirty="0">
                <a:solidFill>
                  <a:srgbClr val="000000"/>
                </a:solidFill>
              </a:rPr>
              <a:t>: </a:t>
            </a:r>
            <a:r>
              <a:rPr lang="en-US" sz="1400" dirty="0" smtClean="0">
                <a:solidFill>
                  <a:srgbClr val="000000"/>
                </a:solidFill>
              </a:rPr>
              <a:t>Change </a:t>
            </a:r>
            <a:r>
              <a:rPr lang="en-US" sz="1400" dirty="0">
                <a:solidFill>
                  <a:srgbClr val="000000"/>
                </a:solidFill>
              </a:rPr>
              <a:t>from baseline in migraine days (migraine/probable migraine &gt;4 hours OR treated with </a:t>
            </a:r>
            <a:r>
              <a:rPr lang="en-US" sz="1400" dirty="0" smtClean="0">
                <a:solidFill>
                  <a:srgbClr val="000000"/>
                </a:solidFill>
              </a:rPr>
              <a:t>migraine-specific </a:t>
            </a:r>
            <a:r>
              <a:rPr lang="en-US" sz="1400" dirty="0">
                <a:solidFill>
                  <a:srgbClr val="000000"/>
                </a:solidFill>
              </a:rPr>
              <a:t>drug) during the 3</a:t>
            </a:r>
            <a:r>
              <a:rPr lang="en-US" sz="1400" baseline="30000" dirty="0">
                <a:solidFill>
                  <a:srgbClr val="000000"/>
                </a:solidFill>
              </a:rPr>
              <a:t>rd</a:t>
            </a:r>
            <a:r>
              <a:rPr lang="en-US" sz="1400" dirty="0">
                <a:solidFill>
                  <a:srgbClr val="000000"/>
                </a:solidFill>
              </a:rPr>
              <a:t> treatment cycle (weeks 9–12</a:t>
            </a:r>
            <a:r>
              <a:rPr lang="en-US" sz="1400" dirty="0" smtClean="0">
                <a:solidFill>
                  <a:srgbClr val="000000"/>
                </a:solidFill>
              </a:rPr>
              <a:t>)</a:t>
            </a:r>
            <a:endParaRPr lang="en-US" sz="1400" dirty="0">
              <a:solidFill>
                <a:srgbClr val="000000"/>
              </a:solidFill>
            </a:endParaRPr>
          </a:p>
        </p:txBody>
      </p:sp>
      <p:cxnSp>
        <p:nvCxnSpPr>
          <p:cNvPr id="7" name="Straight Connector 6"/>
          <p:cNvCxnSpPr/>
          <p:nvPr/>
        </p:nvCxnSpPr>
        <p:spPr>
          <a:xfrm>
            <a:off x="477760" y="1047502"/>
            <a:ext cx="0" cy="2372427"/>
          </a:xfrm>
          <a:prstGeom prst="line">
            <a:avLst/>
          </a:prstGeom>
          <a:ln w="6350" cmpd="sng">
            <a:solidFill>
              <a:srgbClr val="5F0EAA"/>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4723186" y="1047502"/>
            <a:ext cx="0" cy="2807875"/>
          </a:xfrm>
          <a:prstGeom prst="line">
            <a:avLst/>
          </a:prstGeom>
          <a:ln w="6350" cmpd="sng">
            <a:solidFill>
              <a:srgbClr val="5F0EAA"/>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8748199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5414" y="37805"/>
            <a:ext cx="8908585" cy="525814"/>
          </a:xfrm>
        </p:spPr>
        <p:txBody>
          <a:bodyPr/>
          <a:lstStyle/>
          <a:p>
            <a:r>
              <a:rPr lang="en-US" dirty="0"/>
              <a:t>TEV-48125 for prevention of episodic migraine: </a:t>
            </a:r>
            <a:br>
              <a:rPr lang="en-US" dirty="0"/>
            </a:br>
            <a:r>
              <a:rPr lang="en-US" dirty="0"/>
              <a:t>Primary </a:t>
            </a:r>
            <a:r>
              <a:rPr lang="en-US" dirty="0" smtClean="0"/>
              <a:t>endpoint analysis </a:t>
            </a:r>
            <a:r>
              <a:rPr lang="en-US" dirty="0"/>
              <a:t>(Weeks 9-12)</a:t>
            </a:r>
          </a:p>
        </p:txBody>
      </p:sp>
      <p:sp>
        <p:nvSpPr>
          <p:cNvPr id="4" name="Text Placeholder 3"/>
          <p:cNvSpPr>
            <a:spLocks noGrp="1"/>
          </p:cNvSpPr>
          <p:nvPr>
            <p:ph type="body" sz="quarter" idx="11"/>
          </p:nvPr>
        </p:nvSpPr>
        <p:spPr/>
        <p:txBody>
          <a:bodyPr/>
          <a:lstStyle/>
          <a:p>
            <a:r>
              <a:rPr lang="hu-HU" dirty="0"/>
              <a:t>Bigal ME, et al. Lancet Neurology 2015; </a:t>
            </a:r>
            <a:r>
              <a:rPr lang="hu-HU" dirty="0" smtClean="0"/>
              <a:t>14: </a:t>
            </a:r>
            <a:r>
              <a:rPr lang="hu-HU" dirty="0"/>
              <a:t>1081.</a:t>
            </a:r>
            <a:endParaRPr lang="en-US" dirty="0"/>
          </a:p>
        </p:txBody>
      </p:sp>
      <p:pic>
        <p:nvPicPr>
          <p:cNvPr id="3" name="Picture 2" descr="HFEM-primary-endpoin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44533" y="792749"/>
            <a:ext cx="5830825" cy="3721355"/>
          </a:xfrm>
          <a:prstGeom prst="rect">
            <a:avLst/>
          </a:prstGeom>
        </p:spPr>
      </p:pic>
    </p:spTree>
    <p:extLst>
      <p:ext uri="{BB962C8B-B14F-4D97-AF65-F5344CB8AC3E}">
        <p14:creationId xmlns:p14="http://schemas.microsoft.com/office/powerpoint/2010/main" val="274800991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5415" y="123902"/>
            <a:ext cx="8673170" cy="742371"/>
          </a:xfrm>
        </p:spPr>
        <p:txBody>
          <a:bodyPr/>
          <a:lstStyle/>
          <a:p>
            <a:r>
              <a:rPr lang="en-US" dirty="0"/>
              <a:t>TEV-48125 for prevention of episodic migraine: Secondary </a:t>
            </a:r>
            <a:r>
              <a:rPr lang="en-US" dirty="0" smtClean="0"/>
              <a:t>endpoint</a:t>
            </a:r>
            <a:r>
              <a:rPr lang="en-US" dirty="0"/>
              <a:t>: Headache Days</a:t>
            </a:r>
          </a:p>
        </p:txBody>
      </p:sp>
      <p:sp>
        <p:nvSpPr>
          <p:cNvPr id="4" name="Text Placeholder 3"/>
          <p:cNvSpPr>
            <a:spLocks noGrp="1"/>
          </p:cNvSpPr>
          <p:nvPr>
            <p:ph type="body" sz="quarter" idx="11"/>
          </p:nvPr>
        </p:nvSpPr>
        <p:spPr/>
        <p:txBody>
          <a:bodyPr/>
          <a:lstStyle/>
          <a:p>
            <a:r>
              <a:rPr lang="hu-HU" dirty="0"/>
              <a:t>Bigal ME, et al. Lancet Neurology 2015; </a:t>
            </a:r>
            <a:r>
              <a:rPr lang="hu-HU" dirty="0" smtClean="0"/>
              <a:t>14: </a:t>
            </a:r>
            <a:r>
              <a:rPr lang="hu-HU" dirty="0"/>
              <a:t>1081.</a:t>
            </a:r>
            <a:endParaRPr lang="en-US" dirty="0"/>
          </a:p>
        </p:txBody>
      </p:sp>
      <p:pic>
        <p:nvPicPr>
          <p:cNvPr id="3" name="Picture 2" descr="HFEM-secondary-endpoint.png"/>
          <p:cNvPicPr>
            <a:picLocks noChangeAspect="1"/>
          </p:cNvPicPr>
          <p:nvPr/>
        </p:nvPicPr>
        <p:blipFill rotWithShape="1">
          <a:blip r:embed="rId3">
            <a:extLst>
              <a:ext uri="{28A0092B-C50C-407E-A947-70E740481C1C}">
                <a14:useLocalDpi xmlns:a14="http://schemas.microsoft.com/office/drawing/2010/main" val="0"/>
              </a:ext>
            </a:extLst>
          </a:blip>
          <a:srcRect b="2960"/>
          <a:stretch/>
        </p:blipFill>
        <p:spPr>
          <a:xfrm>
            <a:off x="1195251" y="819783"/>
            <a:ext cx="6811761" cy="3660774"/>
          </a:xfrm>
          <a:prstGeom prst="rect">
            <a:avLst/>
          </a:prstGeom>
        </p:spPr>
      </p:pic>
    </p:spTree>
    <p:extLst>
      <p:ext uri="{BB962C8B-B14F-4D97-AF65-F5344CB8AC3E}">
        <p14:creationId xmlns:p14="http://schemas.microsoft.com/office/powerpoint/2010/main" val="366378463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5414" y="163353"/>
            <a:ext cx="8673171" cy="789005"/>
          </a:xfrm>
        </p:spPr>
        <p:txBody>
          <a:bodyPr/>
          <a:lstStyle/>
          <a:p>
            <a:r>
              <a:rPr lang="en-US" dirty="0"/>
              <a:t>TEV-48125 for prevention of episodic migraine: Responder </a:t>
            </a:r>
            <a:r>
              <a:rPr lang="en-US" dirty="0" smtClean="0"/>
              <a:t>rates </a:t>
            </a:r>
            <a:r>
              <a:rPr lang="en-US" dirty="0"/>
              <a:t>(Weeks 9-12), </a:t>
            </a:r>
            <a:r>
              <a:rPr lang="en-US" dirty="0" smtClean="0"/>
              <a:t>post-hoc </a:t>
            </a:r>
            <a:r>
              <a:rPr lang="en-US" dirty="0"/>
              <a:t>analysis</a:t>
            </a:r>
          </a:p>
        </p:txBody>
      </p:sp>
      <p:sp>
        <p:nvSpPr>
          <p:cNvPr id="4" name="Text Placeholder 3"/>
          <p:cNvSpPr>
            <a:spLocks noGrp="1"/>
          </p:cNvSpPr>
          <p:nvPr>
            <p:ph type="body" sz="quarter" idx="11"/>
          </p:nvPr>
        </p:nvSpPr>
        <p:spPr/>
        <p:txBody>
          <a:bodyPr/>
          <a:lstStyle/>
          <a:p>
            <a:r>
              <a:rPr lang="hu-HU" dirty="0"/>
              <a:t>Bigal ME, et al. Lancet Neurology 2015; </a:t>
            </a:r>
            <a:r>
              <a:rPr lang="hu-HU" dirty="0" smtClean="0"/>
              <a:t>14: </a:t>
            </a:r>
            <a:r>
              <a:rPr lang="hu-HU" dirty="0"/>
              <a:t>1081.</a:t>
            </a:r>
            <a:endParaRPr lang="en-US" dirty="0"/>
          </a:p>
        </p:txBody>
      </p:sp>
      <p:pic>
        <p:nvPicPr>
          <p:cNvPr id="3" name="Picture 2" descr="HFEM-Responder-Rates.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19153" y="1347605"/>
            <a:ext cx="5404070" cy="2845161"/>
          </a:xfrm>
          <a:prstGeom prst="rect">
            <a:avLst/>
          </a:prstGeom>
        </p:spPr>
      </p:pic>
    </p:spTree>
    <p:extLst>
      <p:ext uri="{BB962C8B-B14F-4D97-AF65-F5344CB8AC3E}">
        <p14:creationId xmlns:p14="http://schemas.microsoft.com/office/powerpoint/2010/main" val="148701527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Calcitonin Gene-Related Peptide (CGRP)?</a:t>
            </a:r>
          </a:p>
        </p:txBody>
      </p:sp>
      <p:sp>
        <p:nvSpPr>
          <p:cNvPr id="3" name="Text Placeholder 2"/>
          <p:cNvSpPr>
            <a:spLocks noGrp="1"/>
          </p:cNvSpPr>
          <p:nvPr>
            <p:ph type="body" sz="quarter" idx="10"/>
          </p:nvPr>
        </p:nvSpPr>
        <p:spPr>
          <a:xfrm>
            <a:off x="1358537" y="729050"/>
            <a:ext cx="6923313" cy="485394"/>
          </a:xfrm>
        </p:spPr>
        <p:txBody>
          <a:bodyPr>
            <a:noAutofit/>
          </a:bodyPr>
          <a:lstStyle/>
          <a:p>
            <a:r>
              <a:rPr lang="en-US" sz="1400" b="1" dirty="0" smtClean="0">
                <a:solidFill>
                  <a:srgbClr val="000000"/>
                </a:solidFill>
              </a:rPr>
              <a:t>CGRP </a:t>
            </a:r>
            <a:r>
              <a:rPr lang="en-US" sz="1400" dirty="0" smtClean="0">
                <a:solidFill>
                  <a:srgbClr val="000000"/>
                </a:solidFill>
              </a:rPr>
              <a:t>is a 37-amino acid neuropeptide </a:t>
            </a:r>
            <a:r>
              <a:rPr lang="en-GB" sz="1400" dirty="0" smtClean="0">
                <a:solidFill>
                  <a:srgbClr val="000000"/>
                </a:solidFill>
              </a:rPr>
              <a:t>derived from the gene encoding calcitonin</a:t>
            </a:r>
            <a:r>
              <a:rPr lang="en-US" sz="1400" dirty="0" smtClean="0">
                <a:solidFill>
                  <a:srgbClr val="000000"/>
                </a:solidFill>
              </a:rPr>
              <a:t>. It functions as a messenger in nerve cells and as a vasodilator.</a:t>
            </a:r>
            <a:endParaRPr lang="en-US" sz="1400" dirty="0">
              <a:solidFill>
                <a:srgbClr val="000000"/>
              </a:solidFill>
            </a:endParaRPr>
          </a:p>
        </p:txBody>
      </p:sp>
      <p:sp>
        <p:nvSpPr>
          <p:cNvPr id="4" name="Text Placeholder 3"/>
          <p:cNvSpPr>
            <a:spLocks noGrp="1"/>
          </p:cNvSpPr>
          <p:nvPr>
            <p:ph type="body" sz="quarter" idx="11"/>
          </p:nvPr>
        </p:nvSpPr>
        <p:spPr>
          <a:xfrm>
            <a:off x="145856" y="4686300"/>
            <a:ext cx="6563462" cy="339725"/>
          </a:xfrm>
        </p:spPr>
        <p:txBody>
          <a:bodyPr/>
          <a:lstStyle/>
          <a:p>
            <a:r>
              <a:rPr lang="en-US" dirty="0"/>
              <a:t>Amara SG et al. Nature 1982;298:240</a:t>
            </a:r>
          </a:p>
        </p:txBody>
      </p:sp>
      <p:sp>
        <p:nvSpPr>
          <p:cNvPr id="7" name="Text Placeholder 2"/>
          <p:cNvSpPr txBox="1">
            <a:spLocks/>
          </p:cNvSpPr>
          <p:nvPr/>
        </p:nvSpPr>
        <p:spPr>
          <a:xfrm>
            <a:off x="5188655" y="2021138"/>
            <a:ext cx="3430791" cy="991778"/>
          </a:xfrm>
          <a:prstGeom prst="rect">
            <a:avLst/>
          </a:prstGeom>
        </p:spPr>
        <p:txBody>
          <a:bodyPr>
            <a:noAutofit/>
          </a:bodyPr>
          <a:lstStyle>
            <a:lvl1pPr marL="0" indent="0" algn="l" defTabSz="457200" rtl="0" eaLnBrk="1" latinLnBrk="0" hangingPunct="1">
              <a:spcBef>
                <a:spcPct val="20000"/>
              </a:spcBef>
              <a:buFont typeface="Arial"/>
              <a:buNone/>
              <a:defRPr sz="1100" kern="1200" spc="0">
                <a:solidFill>
                  <a:schemeClr val="tx1">
                    <a:lumMod val="65000"/>
                    <a:lumOff val="35000"/>
                  </a:schemeClr>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1400" b="0" i="0" u="none" strike="noStrike" kern="1200" cap="none" spc="0" normalizeH="0" baseline="0" noProof="0" dirty="0">
                <a:ln>
                  <a:noFill/>
                </a:ln>
                <a:solidFill>
                  <a:srgbClr val="000000"/>
                </a:solidFill>
                <a:effectLst/>
                <a:uLnTx/>
                <a:uFillTx/>
              </a:rPr>
              <a:t>CGRP </a:t>
            </a:r>
            <a:r>
              <a:rPr lang="en-US" sz="1400" dirty="0">
                <a:solidFill>
                  <a:srgbClr val="000000"/>
                </a:solidFill>
              </a:rPr>
              <a:t>is </a:t>
            </a:r>
            <a:r>
              <a:rPr kumimoji="0" lang="en-US" sz="1400" b="0" i="0" u="none" strike="noStrike" kern="1200" cap="none" spc="0" normalizeH="0" baseline="0" noProof="0" dirty="0">
                <a:ln>
                  <a:noFill/>
                </a:ln>
                <a:solidFill>
                  <a:srgbClr val="000000"/>
                </a:solidFill>
                <a:effectLst/>
                <a:uLnTx/>
                <a:uFillTx/>
              </a:rPr>
              <a:t>found in the peripheral and central nervous systems. </a:t>
            </a:r>
            <a:r>
              <a:rPr kumimoji="0" lang="en-US" sz="1400" b="0" i="0" u="none" strike="noStrike" kern="1200" cap="none" spc="0" normalizeH="0" baseline="0" noProof="0" dirty="0" smtClean="0">
                <a:ln>
                  <a:noFill/>
                </a:ln>
                <a:solidFill>
                  <a:srgbClr val="000000"/>
                </a:solidFill>
                <a:effectLst/>
                <a:uLnTx/>
                <a:uFillTx/>
              </a:rPr>
              <a:t>This </a:t>
            </a:r>
            <a:r>
              <a:rPr kumimoji="0" lang="en-US" sz="1400" b="0" i="0" u="none" strike="noStrike" kern="1200" cap="none" spc="0" normalizeH="0" baseline="0" noProof="0" dirty="0">
                <a:ln>
                  <a:noFill/>
                </a:ln>
                <a:solidFill>
                  <a:srgbClr val="000000"/>
                </a:solidFill>
                <a:effectLst/>
                <a:uLnTx/>
                <a:uFillTx/>
              </a:rPr>
              <a:t>is formed from the </a:t>
            </a:r>
            <a:r>
              <a:rPr kumimoji="0" lang="en-US" sz="1400" b="0" i="0" u="none" strike="noStrike" kern="1200" cap="none" spc="0" normalizeH="0" baseline="0" noProof="0" dirty="0" smtClean="0">
                <a:ln>
                  <a:noFill/>
                </a:ln>
                <a:solidFill>
                  <a:srgbClr val="000000"/>
                </a:solidFill>
                <a:effectLst/>
                <a:uLnTx/>
                <a:uFillTx/>
              </a:rPr>
              <a:t>alternative</a:t>
            </a:r>
            <a:r>
              <a:rPr kumimoji="0" lang="en-US" sz="1400" b="0" i="0" u="none" strike="noStrike" kern="1200" cap="none" spc="0" normalizeH="0" noProof="0" dirty="0" smtClean="0">
                <a:ln>
                  <a:noFill/>
                </a:ln>
                <a:solidFill>
                  <a:srgbClr val="000000"/>
                </a:solidFill>
                <a:effectLst/>
                <a:uLnTx/>
                <a:uFillTx/>
              </a:rPr>
              <a:t> </a:t>
            </a:r>
            <a:r>
              <a:rPr kumimoji="0" lang="en-US" sz="1400" b="0" i="0" u="none" strike="noStrike" kern="1200" cap="none" spc="0" normalizeH="0" baseline="0" noProof="0" dirty="0" smtClean="0">
                <a:ln>
                  <a:noFill/>
                </a:ln>
                <a:solidFill>
                  <a:srgbClr val="000000"/>
                </a:solidFill>
                <a:effectLst/>
                <a:uLnTx/>
                <a:uFillTx/>
              </a:rPr>
              <a:t>splicing </a:t>
            </a:r>
            <a:r>
              <a:rPr kumimoji="0" lang="en-US" sz="1400" b="0" i="0" u="none" strike="noStrike" kern="1200" cap="none" spc="0" normalizeH="0" baseline="0" noProof="0" dirty="0">
                <a:ln>
                  <a:noFill/>
                </a:ln>
                <a:solidFill>
                  <a:srgbClr val="000000"/>
                </a:solidFill>
                <a:effectLst/>
                <a:uLnTx/>
                <a:uFillTx/>
              </a:rPr>
              <a:t>of the calcitonin/CGRP gene located on chromosome 11.</a:t>
            </a:r>
          </a:p>
        </p:txBody>
      </p:sp>
      <p:sp>
        <p:nvSpPr>
          <p:cNvPr id="8" name="Text Placeholder 2"/>
          <p:cNvSpPr txBox="1">
            <a:spLocks/>
          </p:cNvSpPr>
          <p:nvPr/>
        </p:nvSpPr>
        <p:spPr>
          <a:xfrm>
            <a:off x="5332210" y="3590784"/>
            <a:ext cx="3430791" cy="775074"/>
          </a:xfrm>
          <a:prstGeom prst="rect">
            <a:avLst/>
          </a:prstGeom>
        </p:spPr>
        <p:txBody>
          <a:bodyPr>
            <a:noAutofit/>
          </a:bodyPr>
          <a:lstStyle>
            <a:lvl1pPr marL="0" indent="0" algn="l" defTabSz="457200" rtl="0" eaLnBrk="1" latinLnBrk="0" hangingPunct="1">
              <a:spcBef>
                <a:spcPct val="20000"/>
              </a:spcBef>
              <a:buFont typeface="Arial"/>
              <a:buNone/>
              <a:defRPr sz="1100" kern="1200" spc="0">
                <a:solidFill>
                  <a:schemeClr val="tx1">
                    <a:lumMod val="65000"/>
                    <a:lumOff val="35000"/>
                  </a:schemeClr>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1400" b="0" i="0" u="none" strike="noStrike" kern="1200" cap="none" spc="0" normalizeH="0" baseline="0" noProof="0" dirty="0">
                <a:ln>
                  <a:noFill/>
                </a:ln>
                <a:solidFill>
                  <a:srgbClr val="000000"/>
                </a:solidFill>
                <a:effectLst/>
                <a:uLnTx/>
                <a:uFillTx/>
                <a:latin typeface="+mn-lt"/>
                <a:ea typeface="+mn-ea"/>
                <a:cs typeface="+mn-cs"/>
              </a:rPr>
              <a:t>CGRP </a:t>
            </a:r>
            <a:r>
              <a:rPr lang="en-US" sz="1400" dirty="0">
                <a:solidFill>
                  <a:srgbClr val="000000"/>
                </a:solidFill>
              </a:rPr>
              <a:t>is </a:t>
            </a:r>
            <a:r>
              <a:rPr kumimoji="0" lang="en-US" sz="1400" b="0" i="0" u="none" strike="noStrike" kern="1200" cap="none" spc="0" normalizeH="0" baseline="0" noProof="0" dirty="0">
                <a:ln>
                  <a:noFill/>
                </a:ln>
                <a:solidFill>
                  <a:srgbClr val="000000"/>
                </a:solidFill>
                <a:effectLst/>
                <a:uLnTx/>
                <a:uFillTx/>
                <a:latin typeface="+mn-lt"/>
                <a:ea typeface="+mn-ea"/>
                <a:cs typeface="+mn-cs"/>
              </a:rPr>
              <a:t>found in the enteric nervous system. This differs in 3 amino acids.  </a:t>
            </a:r>
          </a:p>
        </p:txBody>
      </p:sp>
      <p:pic>
        <p:nvPicPr>
          <p:cNvPr id="9" name="Picture 8" descr="alpha.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85342" y="2069519"/>
            <a:ext cx="543406" cy="583494"/>
          </a:xfrm>
          <a:prstGeom prst="rect">
            <a:avLst/>
          </a:prstGeom>
        </p:spPr>
      </p:pic>
      <p:pic>
        <p:nvPicPr>
          <p:cNvPr id="10" name="Picture 9" descr="Beta.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00987" y="3547309"/>
            <a:ext cx="479467" cy="702170"/>
          </a:xfrm>
          <a:prstGeom prst="rect">
            <a:avLst/>
          </a:prstGeom>
        </p:spPr>
      </p:pic>
      <p:cxnSp>
        <p:nvCxnSpPr>
          <p:cNvPr id="12" name="Straight Connector 11"/>
          <p:cNvCxnSpPr/>
          <p:nvPr/>
        </p:nvCxnSpPr>
        <p:spPr>
          <a:xfrm>
            <a:off x="4413251" y="3255904"/>
            <a:ext cx="4349750" cy="0"/>
          </a:xfrm>
          <a:prstGeom prst="line">
            <a:avLst/>
          </a:prstGeom>
          <a:ln w="9525" cmpd="sng">
            <a:solidFill>
              <a:schemeClr val="accent6">
                <a:lumMod val="75000"/>
              </a:schemeClr>
            </a:solidFill>
          </a:ln>
          <a:effectLst/>
        </p:spPr>
        <p:style>
          <a:lnRef idx="2">
            <a:schemeClr val="accent1"/>
          </a:lnRef>
          <a:fillRef idx="0">
            <a:schemeClr val="accent1"/>
          </a:fillRef>
          <a:effectRef idx="1">
            <a:schemeClr val="accent1"/>
          </a:effectRef>
          <a:fontRef idx="minor">
            <a:schemeClr val="tx1"/>
          </a:fontRef>
        </p:style>
      </p:cxnSp>
      <p:pic>
        <p:nvPicPr>
          <p:cNvPr id="13" name="Picture 12" descr="Calcitonin-Gene-related-Peptide.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7972" y="1974642"/>
            <a:ext cx="3951587" cy="1520484"/>
          </a:xfrm>
          <a:prstGeom prst="rect">
            <a:avLst/>
          </a:prstGeom>
        </p:spPr>
      </p:pic>
      <p:sp>
        <p:nvSpPr>
          <p:cNvPr id="5" name="Rectangle 4"/>
          <p:cNvSpPr/>
          <p:nvPr/>
        </p:nvSpPr>
        <p:spPr>
          <a:xfrm>
            <a:off x="4286897" y="1637598"/>
            <a:ext cx="3410797" cy="307777"/>
          </a:xfrm>
          <a:prstGeom prst="rect">
            <a:avLst/>
          </a:prstGeom>
        </p:spPr>
        <p:txBody>
          <a:bodyPr wrap="none">
            <a:spAutoFit/>
          </a:bodyPr>
          <a:lstStyle/>
          <a:p>
            <a:r>
              <a:rPr lang="en-US" sz="1400" b="1" dirty="0">
                <a:solidFill>
                  <a:srgbClr val="000000"/>
                </a:solidFill>
              </a:rPr>
              <a:t>CGRP exists in two forms in humans:</a:t>
            </a:r>
          </a:p>
        </p:txBody>
      </p:sp>
    </p:spTree>
    <p:extLst>
      <p:ext uri="{BB962C8B-B14F-4D97-AF65-F5344CB8AC3E}">
        <p14:creationId xmlns:p14="http://schemas.microsoft.com/office/powerpoint/2010/main" val="285099900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5414" y="123902"/>
            <a:ext cx="8673171" cy="641641"/>
          </a:xfrm>
        </p:spPr>
        <p:txBody>
          <a:bodyPr/>
          <a:lstStyle/>
          <a:p>
            <a:r>
              <a:rPr lang="en-US" dirty="0"/>
              <a:t>TEV-48125 in episodic migraine: </a:t>
            </a:r>
            <a:br>
              <a:rPr lang="en-US" dirty="0"/>
            </a:br>
            <a:r>
              <a:rPr lang="en-US" dirty="0"/>
              <a:t>Adverse event profile </a:t>
            </a:r>
          </a:p>
        </p:txBody>
      </p:sp>
      <p:sp>
        <p:nvSpPr>
          <p:cNvPr id="3" name="Text Placeholder 2"/>
          <p:cNvSpPr>
            <a:spLocks noGrp="1"/>
          </p:cNvSpPr>
          <p:nvPr>
            <p:ph type="body" sz="quarter" idx="10"/>
          </p:nvPr>
        </p:nvSpPr>
        <p:spPr>
          <a:xfrm>
            <a:off x="367418" y="914958"/>
            <a:ext cx="4385764" cy="2993882"/>
          </a:xfrm>
        </p:spPr>
        <p:txBody>
          <a:bodyPr>
            <a:normAutofit/>
          </a:bodyPr>
          <a:lstStyle/>
          <a:p>
            <a:pPr marL="285750" indent="-285750">
              <a:buFont typeface="Arial" panose="020B0604020202020204" pitchFamily="34" charset="0"/>
              <a:buChar char="•"/>
            </a:pPr>
            <a:r>
              <a:rPr lang="en-GB" sz="1400" dirty="0">
                <a:solidFill>
                  <a:srgbClr val="000000"/>
                </a:solidFill>
              </a:rPr>
              <a:t>The most common treatment-emergent adverse events (AEs) were mild </a:t>
            </a:r>
            <a:r>
              <a:rPr lang="en-GB" sz="1400" dirty="0" smtClean="0">
                <a:solidFill>
                  <a:srgbClr val="000000"/>
                </a:solidFill>
              </a:rPr>
              <a:t>injection site </a:t>
            </a:r>
            <a:r>
              <a:rPr lang="en-GB" sz="1400" dirty="0">
                <a:solidFill>
                  <a:srgbClr val="000000"/>
                </a:solidFill>
              </a:rPr>
              <a:t>pain or erythema; these were similar in all </a:t>
            </a:r>
            <a:r>
              <a:rPr lang="en-GB" sz="1400" dirty="0" smtClean="0">
                <a:solidFill>
                  <a:srgbClr val="000000"/>
                </a:solidFill>
              </a:rPr>
              <a:t>groups</a:t>
            </a:r>
            <a:endParaRPr lang="en-GB" sz="1400" dirty="0">
              <a:solidFill>
                <a:srgbClr val="000000"/>
              </a:solidFill>
            </a:endParaRPr>
          </a:p>
          <a:p>
            <a:pPr marL="285750" indent="-285750">
              <a:buFont typeface="Arial" panose="020B0604020202020204" pitchFamily="34" charset="0"/>
              <a:buChar char="•"/>
            </a:pPr>
            <a:endParaRPr lang="en-US" sz="1400" dirty="0">
              <a:solidFill>
                <a:srgbClr val="000000"/>
              </a:solidFill>
            </a:endParaRPr>
          </a:p>
          <a:p>
            <a:pPr marL="285750" indent="-285750">
              <a:buFont typeface="Arial" panose="020B0604020202020204" pitchFamily="34" charset="0"/>
              <a:buChar char="•"/>
            </a:pPr>
            <a:r>
              <a:rPr lang="en-US" sz="1400" dirty="0">
                <a:solidFill>
                  <a:srgbClr val="000000"/>
                </a:solidFill>
              </a:rPr>
              <a:t>There were 3 serious AEs (fibular fracture and migraine with hypertensive crisis in the 225mg dose group; 1 antiphospholipid antibody and tremor in the 675mg dose </a:t>
            </a:r>
            <a:r>
              <a:rPr lang="en-US" sz="1400" dirty="0" smtClean="0">
                <a:solidFill>
                  <a:srgbClr val="000000"/>
                </a:solidFill>
              </a:rPr>
              <a:t>group)</a:t>
            </a:r>
            <a:endParaRPr lang="en-US" sz="1400" dirty="0">
              <a:solidFill>
                <a:srgbClr val="000000"/>
              </a:solidFill>
            </a:endParaRPr>
          </a:p>
          <a:p>
            <a:pPr marL="285750" indent="-285750">
              <a:buFont typeface="Arial" panose="020B0604020202020204" pitchFamily="34" charset="0"/>
              <a:buChar char="•"/>
            </a:pPr>
            <a:endParaRPr lang="en-US" sz="1400" dirty="0">
              <a:solidFill>
                <a:srgbClr val="000000"/>
              </a:solidFill>
            </a:endParaRPr>
          </a:p>
          <a:p>
            <a:pPr marL="285750" indent="-285750">
              <a:buFont typeface="Arial" panose="020B0604020202020204" pitchFamily="34" charset="0"/>
              <a:buChar char="•"/>
            </a:pPr>
            <a:r>
              <a:rPr lang="en-US" sz="1400" dirty="0">
                <a:solidFill>
                  <a:srgbClr val="000000"/>
                </a:solidFill>
              </a:rPr>
              <a:t>2 subjects had </a:t>
            </a:r>
            <a:r>
              <a:rPr lang="en-US" sz="1400" dirty="0" smtClean="0">
                <a:solidFill>
                  <a:srgbClr val="000000"/>
                </a:solidFill>
              </a:rPr>
              <a:t>anti-drug antibodies </a:t>
            </a:r>
            <a:r>
              <a:rPr lang="en-US" sz="1400" dirty="0">
                <a:solidFill>
                  <a:srgbClr val="000000"/>
                </a:solidFill>
              </a:rPr>
              <a:t>before and after drug administration</a:t>
            </a:r>
          </a:p>
        </p:txBody>
      </p:sp>
      <p:sp>
        <p:nvSpPr>
          <p:cNvPr id="4" name="Text Placeholder 3"/>
          <p:cNvSpPr>
            <a:spLocks noGrp="1"/>
          </p:cNvSpPr>
          <p:nvPr>
            <p:ph type="body" sz="quarter" idx="11"/>
          </p:nvPr>
        </p:nvSpPr>
        <p:spPr/>
        <p:txBody>
          <a:bodyPr/>
          <a:lstStyle/>
          <a:p>
            <a:r>
              <a:rPr lang="hu-HU" dirty="0"/>
              <a:t>Bigal ME, et al. Lancet Neurology 2015; </a:t>
            </a:r>
            <a:r>
              <a:rPr lang="hu-HU" dirty="0" smtClean="0"/>
              <a:t>14: </a:t>
            </a:r>
            <a:r>
              <a:rPr lang="hu-HU" dirty="0"/>
              <a:t>1081.</a:t>
            </a:r>
            <a:endParaRPr lang="en-US" dirty="0"/>
          </a:p>
        </p:txBody>
      </p:sp>
      <p:pic>
        <p:nvPicPr>
          <p:cNvPr id="11" name="Picture 10"/>
          <p:cNvPicPr>
            <a:picLocks noChangeAspect="1"/>
          </p:cNvPicPr>
          <p:nvPr/>
        </p:nvPicPr>
        <p:blipFill>
          <a:blip r:embed="rId3"/>
          <a:stretch>
            <a:fillRect/>
          </a:stretch>
        </p:blipFill>
        <p:spPr>
          <a:xfrm>
            <a:off x="4885186" y="0"/>
            <a:ext cx="3648261" cy="4553857"/>
          </a:xfrm>
          <a:prstGeom prst="rect">
            <a:avLst/>
          </a:prstGeom>
        </p:spPr>
      </p:pic>
    </p:spTree>
    <p:extLst>
      <p:ext uri="{BB962C8B-B14F-4D97-AF65-F5344CB8AC3E}">
        <p14:creationId xmlns:p14="http://schemas.microsoft.com/office/powerpoint/2010/main" val="883380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TEV-48125 for prevention of chronic migraine: Study design</a:t>
            </a:r>
          </a:p>
        </p:txBody>
      </p:sp>
      <p:sp>
        <p:nvSpPr>
          <p:cNvPr id="3" name="Text Placeholder 2"/>
          <p:cNvSpPr>
            <a:spLocks noGrp="1"/>
          </p:cNvSpPr>
          <p:nvPr>
            <p:ph type="body" sz="quarter" idx="10"/>
          </p:nvPr>
        </p:nvSpPr>
        <p:spPr>
          <a:xfrm>
            <a:off x="571041" y="1035497"/>
            <a:ext cx="3837657" cy="3092003"/>
          </a:xfrm>
        </p:spPr>
        <p:txBody>
          <a:bodyPr>
            <a:normAutofit/>
          </a:bodyPr>
          <a:lstStyle/>
          <a:p>
            <a:pPr marL="171450" indent="-171450">
              <a:buFont typeface="Arial"/>
              <a:buChar char="•"/>
            </a:pPr>
            <a:r>
              <a:rPr lang="en-US" sz="1400" dirty="0" smtClean="0">
                <a:solidFill>
                  <a:srgbClr val="000000"/>
                </a:solidFill>
              </a:rPr>
              <a:t>Randomized</a:t>
            </a:r>
            <a:r>
              <a:rPr lang="en-US" sz="1400" dirty="0">
                <a:solidFill>
                  <a:srgbClr val="000000"/>
                </a:solidFill>
              </a:rPr>
              <a:t>, double-blind, double-dummy, phase 2b study in 264 patients</a:t>
            </a:r>
          </a:p>
          <a:p>
            <a:pPr marL="171450" indent="-171450">
              <a:buFont typeface="Arial"/>
              <a:buChar char="•"/>
            </a:pPr>
            <a:r>
              <a:rPr lang="en-US" sz="1400" dirty="0" smtClean="0">
                <a:solidFill>
                  <a:srgbClr val="000000"/>
                </a:solidFill>
              </a:rPr>
              <a:t>Randomization </a:t>
            </a:r>
            <a:r>
              <a:rPr lang="en-US" sz="1400" dirty="0">
                <a:solidFill>
                  <a:srgbClr val="000000"/>
                </a:solidFill>
              </a:rPr>
              <a:t>1:1:1 to TEV-48125 675/225mg </a:t>
            </a:r>
            <a:r>
              <a:rPr lang="en-GB" sz="1400" dirty="0">
                <a:solidFill>
                  <a:srgbClr val="000000"/>
                </a:solidFill>
              </a:rPr>
              <a:t>TEV-48125 </a:t>
            </a:r>
            <a:r>
              <a:rPr lang="en-US" sz="1400" dirty="0">
                <a:solidFill>
                  <a:srgbClr val="000000"/>
                </a:solidFill>
              </a:rPr>
              <a:t>900mg or placebo. Randomization was stratified by sex and use of concomitant preventive </a:t>
            </a:r>
            <a:r>
              <a:rPr lang="en-US" sz="1400" dirty="0" smtClean="0">
                <a:solidFill>
                  <a:srgbClr val="000000"/>
                </a:solidFill>
              </a:rPr>
              <a:t>therapy</a:t>
            </a:r>
          </a:p>
          <a:p>
            <a:pPr marL="171450" indent="-171450">
              <a:buFont typeface="Arial"/>
              <a:buChar char="•"/>
            </a:pPr>
            <a:r>
              <a:rPr lang="en-US" sz="1400" dirty="0" smtClean="0">
                <a:solidFill>
                  <a:srgbClr val="000000"/>
                </a:solidFill>
              </a:rPr>
              <a:t>Patients </a:t>
            </a:r>
            <a:r>
              <a:rPr lang="en-US" sz="1400" dirty="0">
                <a:solidFill>
                  <a:srgbClr val="000000"/>
                </a:solidFill>
              </a:rPr>
              <a:t>using 1-2 preventive therapies ≥3 months prior to screening were eligible</a:t>
            </a:r>
          </a:p>
          <a:p>
            <a:pPr marL="171450" indent="-171450">
              <a:buFont typeface="Arial"/>
              <a:buChar char="•"/>
            </a:pPr>
            <a:r>
              <a:rPr lang="en-US" sz="1400" dirty="0">
                <a:solidFill>
                  <a:srgbClr val="000000"/>
                </a:solidFill>
              </a:rPr>
              <a:t>Patients were excluded if </a:t>
            </a:r>
            <a:r>
              <a:rPr lang="en-US" sz="1400" dirty="0" err="1" smtClean="0">
                <a:solidFill>
                  <a:srgbClr val="000000"/>
                </a:solidFill>
              </a:rPr>
              <a:t>onabotulinumtoxinA</a:t>
            </a:r>
            <a:r>
              <a:rPr lang="en-US" sz="1400" dirty="0" smtClean="0">
                <a:solidFill>
                  <a:srgbClr val="000000"/>
                </a:solidFill>
              </a:rPr>
              <a:t> </a:t>
            </a:r>
            <a:r>
              <a:rPr lang="en-US" sz="1400" dirty="0">
                <a:solidFill>
                  <a:srgbClr val="000000"/>
                </a:solidFill>
              </a:rPr>
              <a:t>was used 6 months before  screening, or they had used &gt;4 days opioids/butalbital during the run-in phase, or had failed ≥3 preventive </a:t>
            </a:r>
            <a:r>
              <a:rPr lang="en-US" sz="1400" dirty="0" smtClean="0">
                <a:solidFill>
                  <a:srgbClr val="000000"/>
                </a:solidFill>
              </a:rPr>
              <a:t>medications</a:t>
            </a:r>
            <a:endParaRPr lang="en-US" sz="1400" dirty="0">
              <a:solidFill>
                <a:srgbClr val="000000"/>
              </a:solidFill>
            </a:endParaRPr>
          </a:p>
        </p:txBody>
      </p:sp>
      <p:sp>
        <p:nvSpPr>
          <p:cNvPr id="4" name="Text Placeholder 3"/>
          <p:cNvSpPr>
            <a:spLocks noGrp="1"/>
          </p:cNvSpPr>
          <p:nvPr>
            <p:ph type="body" sz="quarter" idx="11"/>
          </p:nvPr>
        </p:nvSpPr>
        <p:spPr/>
        <p:txBody>
          <a:bodyPr/>
          <a:lstStyle/>
          <a:p>
            <a:r>
              <a:rPr lang="hu-HU" dirty="0"/>
              <a:t>Bigal ME, et al. Lancet Neurology 2015; </a:t>
            </a:r>
            <a:r>
              <a:rPr lang="hu-HU" dirty="0" smtClean="0"/>
              <a:t>14: </a:t>
            </a:r>
            <a:r>
              <a:rPr lang="hu-HU" dirty="0"/>
              <a:t>1091.</a:t>
            </a:r>
            <a:endParaRPr lang="en-US" dirty="0"/>
          </a:p>
        </p:txBody>
      </p:sp>
      <p:sp>
        <p:nvSpPr>
          <p:cNvPr id="6" name="Text Placeholder 2"/>
          <p:cNvSpPr txBox="1">
            <a:spLocks/>
          </p:cNvSpPr>
          <p:nvPr/>
        </p:nvSpPr>
        <p:spPr>
          <a:xfrm>
            <a:off x="4725768" y="1035497"/>
            <a:ext cx="3837657" cy="3092003"/>
          </a:xfrm>
          <a:prstGeom prst="rect">
            <a:avLst/>
          </a:prstGeom>
        </p:spPr>
        <p:txBody>
          <a:bodyPr>
            <a:noAutofit/>
          </a:bodyPr>
          <a:lstStyle>
            <a:lvl1pPr marL="0" indent="0" algn="l" defTabSz="457200" rtl="0" eaLnBrk="1" latinLnBrk="0" hangingPunct="1">
              <a:spcBef>
                <a:spcPct val="20000"/>
              </a:spcBef>
              <a:buFont typeface="Arial"/>
              <a:buNone/>
              <a:defRPr sz="1100" kern="1200" spc="0">
                <a:solidFill>
                  <a:schemeClr val="tx1">
                    <a:lumMod val="65000"/>
                    <a:lumOff val="35000"/>
                  </a:schemeClr>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71450" indent="-171450">
              <a:buFont typeface="Arial"/>
              <a:buChar char="•"/>
            </a:pPr>
            <a:r>
              <a:rPr lang="en-US" sz="1400" dirty="0">
                <a:solidFill>
                  <a:srgbClr val="000000"/>
                </a:solidFill>
              </a:rPr>
              <a:t>No upper limit on acute drug use and patients with continuous (unremitting) headache were not excluded</a:t>
            </a:r>
          </a:p>
          <a:p>
            <a:pPr marL="171450" indent="-171450">
              <a:buFont typeface="Arial"/>
              <a:buChar char="•"/>
            </a:pPr>
            <a:r>
              <a:rPr lang="en-US" sz="1400" dirty="0">
                <a:solidFill>
                  <a:srgbClr val="000000"/>
                </a:solidFill>
              </a:rPr>
              <a:t>Primary efficacy endpoint: </a:t>
            </a:r>
            <a:r>
              <a:rPr lang="en-US" sz="1400" dirty="0" smtClean="0">
                <a:solidFill>
                  <a:srgbClr val="000000"/>
                </a:solidFill>
              </a:rPr>
              <a:t>Change </a:t>
            </a:r>
            <a:r>
              <a:rPr lang="en-US" sz="1400" dirty="0">
                <a:solidFill>
                  <a:srgbClr val="000000"/>
                </a:solidFill>
              </a:rPr>
              <a:t>from baseline in the number of headache-hours (weeks 9–12) </a:t>
            </a:r>
          </a:p>
          <a:p>
            <a:pPr marL="171450" indent="-171450">
              <a:buFont typeface="Arial"/>
              <a:buChar char="•"/>
            </a:pPr>
            <a:r>
              <a:rPr lang="en-US" sz="1400" dirty="0">
                <a:solidFill>
                  <a:srgbClr val="000000"/>
                </a:solidFill>
              </a:rPr>
              <a:t>Secondary efficacy endpoint: </a:t>
            </a:r>
            <a:r>
              <a:rPr lang="en-US" sz="1400" dirty="0" smtClean="0">
                <a:solidFill>
                  <a:srgbClr val="000000"/>
                </a:solidFill>
              </a:rPr>
              <a:t>Change </a:t>
            </a:r>
            <a:r>
              <a:rPr lang="en-US" sz="1400" dirty="0">
                <a:solidFill>
                  <a:srgbClr val="000000"/>
                </a:solidFill>
              </a:rPr>
              <a:t>in the number of moderate or severe headache-days (weeks 9–12) </a:t>
            </a:r>
          </a:p>
        </p:txBody>
      </p:sp>
      <p:cxnSp>
        <p:nvCxnSpPr>
          <p:cNvPr id="7" name="Straight Connector 6"/>
          <p:cNvCxnSpPr/>
          <p:nvPr/>
        </p:nvCxnSpPr>
        <p:spPr>
          <a:xfrm>
            <a:off x="504973" y="1056573"/>
            <a:ext cx="0" cy="2943927"/>
          </a:xfrm>
          <a:prstGeom prst="line">
            <a:avLst/>
          </a:prstGeom>
          <a:ln w="6350" cmpd="sng">
            <a:solidFill>
              <a:srgbClr val="5F0EAA"/>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4677386" y="1056573"/>
            <a:ext cx="0" cy="2943927"/>
          </a:xfrm>
          <a:prstGeom prst="line">
            <a:avLst/>
          </a:prstGeom>
          <a:ln w="6350" cmpd="sng">
            <a:solidFill>
              <a:srgbClr val="5F0EAA"/>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5237697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TEV-48125 for prevention of chronic migraine: Primary </a:t>
            </a:r>
            <a:r>
              <a:rPr lang="en-US" dirty="0" smtClean="0"/>
              <a:t>endpoint </a:t>
            </a:r>
            <a:r>
              <a:rPr lang="en-US" dirty="0"/>
              <a:t>analysis</a:t>
            </a:r>
          </a:p>
        </p:txBody>
      </p:sp>
      <p:sp>
        <p:nvSpPr>
          <p:cNvPr id="4" name="Text Placeholder 3"/>
          <p:cNvSpPr>
            <a:spLocks noGrp="1"/>
          </p:cNvSpPr>
          <p:nvPr>
            <p:ph type="body" sz="quarter" idx="11"/>
          </p:nvPr>
        </p:nvSpPr>
        <p:spPr/>
        <p:txBody>
          <a:bodyPr/>
          <a:lstStyle/>
          <a:p>
            <a:r>
              <a:rPr lang="nb-NO" dirty="0" err="1"/>
              <a:t>Bigal</a:t>
            </a:r>
            <a:r>
              <a:rPr lang="nb-NO" dirty="0"/>
              <a:t> ME, et al. </a:t>
            </a:r>
            <a:r>
              <a:rPr lang="nb-NO" dirty="0" err="1"/>
              <a:t>Lancet</a:t>
            </a:r>
            <a:r>
              <a:rPr lang="nb-NO" dirty="0"/>
              <a:t> </a:t>
            </a:r>
            <a:r>
              <a:rPr lang="nb-NO" dirty="0" err="1"/>
              <a:t>Neurol</a:t>
            </a:r>
            <a:r>
              <a:rPr lang="nb-NO" dirty="0"/>
              <a:t> 2015;14:1091.</a:t>
            </a:r>
            <a:endParaRPr lang="en-US" dirty="0"/>
          </a:p>
        </p:txBody>
      </p:sp>
      <p:pic>
        <p:nvPicPr>
          <p:cNvPr id="3" name="Picture 2" descr="TEV-48125-Headache-hours.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86746" y="926336"/>
            <a:ext cx="5895514" cy="3513079"/>
          </a:xfrm>
          <a:prstGeom prst="rect">
            <a:avLst/>
          </a:prstGeom>
        </p:spPr>
      </p:pic>
    </p:spTree>
    <p:extLst>
      <p:ext uri="{BB962C8B-B14F-4D97-AF65-F5344CB8AC3E}">
        <p14:creationId xmlns:p14="http://schemas.microsoft.com/office/powerpoint/2010/main" val="211279196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TEV-48125 in prevention of chronic migraine: Reduction in </a:t>
            </a:r>
            <a:r>
              <a:rPr lang="en-US" dirty="0" smtClean="0"/>
              <a:t>headache-hours</a:t>
            </a:r>
            <a:endParaRPr lang="en-US" dirty="0"/>
          </a:p>
        </p:txBody>
      </p:sp>
      <p:sp>
        <p:nvSpPr>
          <p:cNvPr id="4" name="Text Placeholder 3"/>
          <p:cNvSpPr>
            <a:spLocks noGrp="1"/>
          </p:cNvSpPr>
          <p:nvPr>
            <p:ph type="body" sz="quarter" idx="11"/>
          </p:nvPr>
        </p:nvSpPr>
        <p:spPr/>
        <p:txBody>
          <a:bodyPr/>
          <a:lstStyle/>
          <a:p>
            <a:r>
              <a:rPr lang="nb-NO" dirty="0" err="1"/>
              <a:t>Bigal</a:t>
            </a:r>
            <a:r>
              <a:rPr lang="nb-NO" dirty="0"/>
              <a:t> ME, et al. </a:t>
            </a:r>
            <a:r>
              <a:rPr lang="nb-NO" dirty="0" err="1"/>
              <a:t>Lancet</a:t>
            </a:r>
            <a:r>
              <a:rPr lang="nb-NO" dirty="0"/>
              <a:t> </a:t>
            </a:r>
            <a:r>
              <a:rPr lang="nb-NO" dirty="0" err="1"/>
              <a:t>Neurol</a:t>
            </a:r>
            <a:r>
              <a:rPr lang="nb-NO" dirty="0"/>
              <a:t> 2015;14:1091.</a:t>
            </a:r>
            <a:endParaRPr lang="en-US" dirty="0"/>
          </a:p>
        </p:txBody>
      </p:sp>
      <p:pic>
        <p:nvPicPr>
          <p:cNvPr id="3" name="Picture 2" descr="TEV-48125-Headache-hour-reduction.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79867" y="804283"/>
            <a:ext cx="5644881" cy="3627201"/>
          </a:xfrm>
          <a:prstGeom prst="rect">
            <a:avLst/>
          </a:prstGeom>
        </p:spPr>
      </p:pic>
    </p:spTree>
    <p:extLst>
      <p:ext uri="{BB962C8B-B14F-4D97-AF65-F5344CB8AC3E}">
        <p14:creationId xmlns:p14="http://schemas.microsoft.com/office/powerpoint/2010/main" val="220798119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5415" y="123903"/>
            <a:ext cx="8673170" cy="737334"/>
          </a:xfrm>
        </p:spPr>
        <p:txBody>
          <a:bodyPr/>
          <a:lstStyle/>
          <a:p>
            <a:r>
              <a:rPr lang="en-US" sz="1800" dirty="0"/>
              <a:t>TEV-48125 for prevention of chronic migraine: Secondary </a:t>
            </a:r>
            <a:r>
              <a:rPr lang="en-US" sz="1800" dirty="0" smtClean="0"/>
              <a:t>endpoint</a:t>
            </a:r>
            <a:r>
              <a:rPr lang="en-US" sz="1800" dirty="0"/>
              <a:t>: </a:t>
            </a:r>
            <a:r>
              <a:rPr lang="en-US" sz="1800" dirty="0" smtClean="0"/>
              <a:t>moderate </a:t>
            </a:r>
            <a:r>
              <a:rPr lang="en-US" sz="1800" dirty="0"/>
              <a:t>or </a:t>
            </a:r>
            <a:r>
              <a:rPr lang="en-US" sz="1800" dirty="0" smtClean="0"/>
              <a:t>severe headache-days</a:t>
            </a:r>
            <a:endParaRPr lang="en-US" sz="1800" dirty="0"/>
          </a:p>
        </p:txBody>
      </p:sp>
      <p:sp>
        <p:nvSpPr>
          <p:cNvPr id="4" name="Text Placeholder 3"/>
          <p:cNvSpPr>
            <a:spLocks noGrp="1"/>
          </p:cNvSpPr>
          <p:nvPr>
            <p:ph type="body" sz="quarter" idx="11"/>
          </p:nvPr>
        </p:nvSpPr>
        <p:spPr/>
        <p:txBody>
          <a:bodyPr/>
          <a:lstStyle/>
          <a:p>
            <a:r>
              <a:rPr lang="hu-HU" dirty="0"/>
              <a:t>Bigal ME, et al. Lancet Neurology 2015; </a:t>
            </a:r>
            <a:r>
              <a:rPr lang="hu-HU" dirty="0" smtClean="0"/>
              <a:t>14: </a:t>
            </a:r>
            <a:r>
              <a:rPr lang="hu-HU" dirty="0"/>
              <a:t>1081</a:t>
            </a:r>
            <a:r>
              <a:rPr lang="en-GB" dirty="0"/>
              <a:t>.</a:t>
            </a:r>
            <a:endParaRPr lang="en-US" dirty="0"/>
          </a:p>
        </p:txBody>
      </p:sp>
      <p:pic>
        <p:nvPicPr>
          <p:cNvPr id="5" name="Picture 4" descr="TEV-48125-(C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66695" y="948555"/>
            <a:ext cx="4822022" cy="3513079"/>
          </a:xfrm>
          <a:prstGeom prst="rect">
            <a:avLst/>
          </a:prstGeom>
        </p:spPr>
      </p:pic>
    </p:spTree>
    <p:extLst>
      <p:ext uri="{BB962C8B-B14F-4D97-AF65-F5344CB8AC3E}">
        <p14:creationId xmlns:p14="http://schemas.microsoft.com/office/powerpoint/2010/main" val="278215323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7565" y="123903"/>
            <a:ext cx="4219792" cy="771448"/>
          </a:xfrm>
        </p:spPr>
        <p:txBody>
          <a:bodyPr/>
          <a:lstStyle/>
          <a:p>
            <a:r>
              <a:rPr lang="en-US" dirty="0"/>
              <a:t>TEV-48125 in chronic migraine: Adverse event profile</a:t>
            </a:r>
          </a:p>
        </p:txBody>
      </p:sp>
      <p:sp>
        <p:nvSpPr>
          <p:cNvPr id="4" name="Text Placeholder 3"/>
          <p:cNvSpPr>
            <a:spLocks noGrp="1"/>
          </p:cNvSpPr>
          <p:nvPr>
            <p:ph type="body" sz="quarter" idx="11"/>
          </p:nvPr>
        </p:nvSpPr>
        <p:spPr/>
        <p:txBody>
          <a:bodyPr/>
          <a:lstStyle/>
          <a:p>
            <a:r>
              <a:rPr lang="nb-NO" dirty="0" err="1"/>
              <a:t>Bigal</a:t>
            </a:r>
            <a:r>
              <a:rPr lang="nb-NO" dirty="0"/>
              <a:t> ME, et al. </a:t>
            </a:r>
            <a:r>
              <a:rPr lang="nb-NO" dirty="0" err="1"/>
              <a:t>Lancet</a:t>
            </a:r>
            <a:r>
              <a:rPr lang="nb-NO" dirty="0"/>
              <a:t> </a:t>
            </a:r>
            <a:r>
              <a:rPr lang="nb-NO" dirty="0" err="1"/>
              <a:t>Neurol</a:t>
            </a:r>
            <a:r>
              <a:rPr lang="nb-NO" dirty="0"/>
              <a:t> 2015;14:1091.</a:t>
            </a:r>
            <a:endParaRPr lang="en-US" dirty="0"/>
          </a:p>
        </p:txBody>
      </p:sp>
      <p:sp>
        <p:nvSpPr>
          <p:cNvPr id="5" name="Text Placeholder 2"/>
          <p:cNvSpPr>
            <a:spLocks noGrp="1"/>
          </p:cNvSpPr>
          <p:nvPr>
            <p:ph type="body" sz="quarter" idx="10"/>
          </p:nvPr>
        </p:nvSpPr>
        <p:spPr>
          <a:xfrm>
            <a:off x="326002" y="895352"/>
            <a:ext cx="3737981" cy="2433864"/>
          </a:xfrm>
        </p:spPr>
        <p:txBody>
          <a:bodyPr>
            <a:normAutofit/>
          </a:bodyPr>
          <a:lstStyle/>
          <a:p>
            <a:pPr marL="285750" indent="-285750">
              <a:buFont typeface="Arial" panose="020B0604020202020204" pitchFamily="34" charset="0"/>
              <a:buChar char="•"/>
            </a:pPr>
            <a:r>
              <a:rPr lang="en-GB" sz="1400" dirty="0">
                <a:solidFill>
                  <a:srgbClr val="000000"/>
                </a:solidFill>
              </a:rPr>
              <a:t>The most common adverse events (AEs) were mild </a:t>
            </a:r>
            <a:r>
              <a:rPr lang="en-GB" sz="1400" dirty="0" smtClean="0">
                <a:solidFill>
                  <a:srgbClr val="000000"/>
                </a:solidFill>
              </a:rPr>
              <a:t>injection site </a:t>
            </a:r>
            <a:r>
              <a:rPr lang="en-GB" sz="1400" dirty="0">
                <a:solidFill>
                  <a:srgbClr val="000000"/>
                </a:solidFill>
              </a:rPr>
              <a:t>pain and </a:t>
            </a:r>
            <a:r>
              <a:rPr lang="en-GB" sz="1400" dirty="0" smtClean="0">
                <a:solidFill>
                  <a:srgbClr val="000000"/>
                </a:solidFill>
              </a:rPr>
              <a:t>pruritus </a:t>
            </a:r>
            <a:endParaRPr lang="en-GB" sz="1400" dirty="0">
              <a:solidFill>
                <a:srgbClr val="000000"/>
              </a:solidFill>
            </a:endParaRPr>
          </a:p>
          <a:p>
            <a:pPr marL="285750" indent="-285750">
              <a:buFont typeface="Arial" panose="020B0604020202020204" pitchFamily="34" charset="0"/>
              <a:buChar char="•"/>
            </a:pPr>
            <a:endParaRPr lang="en-GB" sz="1400" dirty="0">
              <a:solidFill>
                <a:srgbClr val="000000"/>
              </a:solidFill>
            </a:endParaRPr>
          </a:p>
          <a:p>
            <a:pPr marL="285750" indent="-285750">
              <a:buFont typeface="Arial" panose="020B0604020202020204" pitchFamily="34" charset="0"/>
              <a:buChar char="•"/>
            </a:pPr>
            <a:r>
              <a:rPr lang="en-GB" sz="1400" dirty="0">
                <a:solidFill>
                  <a:srgbClr val="000000"/>
                </a:solidFill>
              </a:rPr>
              <a:t>There was </a:t>
            </a:r>
            <a:r>
              <a:rPr lang="en-US" sz="1400" dirty="0">
                <a:solidFill>
                  <a:srgbClr val="000000"/>
                </a:solidFill>
              </a:rPr>
              <a:t>1 serious AE in the placebo group, 1 in </a:t>
            </a:r>
            <a:r>
              <a:rPr lang="en-US" sz="1400" dirty="0" smtClean="0">
                <a:solidFill>
                  <a:srgbClr val="000000"/>
                </a:solidFill>
              </a:rPr>
              <a:t>the 675</a:t>
            </a:r>
            <a:r>
              <a:rPr lang="en-US" sz="1400" dirty="0">
                <a:solidFill>
                  <a:srgbClr val="000000"/>
                </a:solidFill>
              </a:rPr>
              <a:t>/225mg group and 2 in the 900mg group. None of these were considered study treatment-related</a:t>
            </a:r>
          </a:p>
          <a:p>
            <a:pPr marL="171450" indent="-171450">
              <a:buFont typeface="Arial"/>
              <a:buChar char="•"/>
            </a:pPr>
            <a:endParaRPr lang="en-US" sz="1400" dirty="0">
              <a:solidFill>
                <a:srgbClr val="000000"/>
              </a:solidFill>
            </a:endParaRPr>
          </a:p>
          <a:p>
            <a:pPr marL="285750" indent="-285750">
              <a:buFont typeface="Arial" panose="020B0604020202020204" pitchFamily="34" charset="0"/>
              <a:buChar char="•"/>
            </a:pPr>
            <a:r>
              <a:rPr lang="en-US" sz="1400" dirty="0">
                <a:solidFill>
                  <a:srgbClr val="000000"/>
                </a:solidFill>
              </a:rPr>
              <a:t>2 subjects had anti-drug antibodies prior to the study</a:t>
            </a:r>
          </a:p>
        </p:txBody>
      </p:sp>
      <p:pic>
        <p:nvPicPr>
          <p:cNvPr id="6" name="Picture 5"/>
          <p:cNvPicPr>
            <a:picLocks noChangeAspect="1"/>
          </p:cNvPicPr>
          <p:nvPr/>
        </p:nvPicPr>
        <p:blipFill>
          <a:blip r:embed="rId3"/>
          <a:stretch>
            <a:fillRect/>
          </a:stretch>
        </p:blipFill>
        <p:spPr>
          <a:xfrm>
            <a:off x="4617357" y="0"/>
            <a:ext cx="4526643" cy="4526643"/>
          </a:xfrm>
          <a:prstGeom prst="rect">
            <a:avLst/>
          </a:prstGeom>
        </p:spPr>
      </p:pic>
      <p:sp>
        <p:nvSpPr>
          <p:cNvPr id="7" name="Rectangle 6"/>
          <p:cNvSpPr/>
          <p:nvPr/>
        </p:nvSpPr>
        <p:spPr>
          <a:xfrm>
            <a:off x="147156" y="90405"/>
            <a:ext cx="45719" cy="804945"/>
          </a:xfrm>
          <a:prstGeom prst="rect">
            <a:avLst/>
          </a:prstGeom>
          <a:solidFill>
            <a:schemeClr val="accent6">
              <a:lumMod val="50000"/>
            </a:schemeClr>
          </a:solidFill>
          <a:ln>
            <a:noFill/>
          </a:ln>
          <a:effectLst/>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00323055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7565" y="123903"/>
            <a:ext cx="7704814" cy="771448"/>
          </a:xfrm>
        </p:spPr>
        <p:txBody>
          <a:bodyPr/>
          <a:lstStyle/>
          <a:p>
            <a:r>
              <a:rPr lang="en-US" dirty="0"/>
              <a:t>TEV-48125 in episodic and chronic migraine: Conclusions</a:t>
            </a:r>
          </a:p>
        </p:txBody>
      </p:sp>
      <p:sp>
        <p:nvSpPr>
          <p:cNvPr id="4" name="Text Placeholder 3"/>
          <p:cNvSpPr>
            <a:spLocks noGrp="1"/>
          </p:cNvSpPr>
          <p:nvPr>
            <p:ph type="body" sz="quarter" idx="11"/>
          </p:nvPr>
        </p:nvSpPr>
        <p:spPr/>
        <p:txBody>
          <a:bodyPr/>
          <a:lstStyle/>
          <a:p>
            <a:r>
              <a:rPr lang="nb-NO" dirty="0" err="1"/>
              <a:t>Bigal</a:t>
            </a:r>
            <a:r>
              <a:rPr lang="nb-NO" dirty="0"/>
              <a:t> ME, et al. </a:t>
            </a:r>
            <a:r>
              <a:rPr lang="nb-NO" dirty="0" err="1"/>
              <a:t>Lancet</a:t>
            </a:r>
            <a:r>
              <a:rPr lang="nb-NO" dirty="0"/>
              <a:t> </a:t>
            </a:r>
            <a:r>
              <a:rPr lang="nb-NO" dirty="0" err="1"/>
              <a:t>Neurol</a:t>
            </a:r>
            <a:r>
              <a:rPr lang="nb-NO" dirty="0"/>
              <a:t> 2015;14:1091.</a:t>
            </a:r>
            <a:endParaRPr lang="en-US" dirty="0"/>
          </a:p>
        </p:txBody>
      </p:sp>
      <p:sp>
        <p:nvSpPr>
          <p:cNvPr id="5" name="Text Placeholder 2"/>
          <p:cNvSpPr>
            <a:spLocks noGrp="1"/>
          </p:cNvSpPr>
          <p:nvPr>
            <p:ph type="body" sz="quarter" idx="10"/>
          </p:nvPr>
        </p:nvSpPr>
        <p:spPr>
          <a:xfrm>
            <a:off x="326002" y="572495"/>
            <a:ext cx="8205748" cy="2756722"/>
          </a:xfrm>
        </p:spPr>
        <p:txBody>
          <a:bodyPr>
            <a:normAutofit/>
          </a:bodyPr>
          <a:lstStyle/>
          <a:p>
            <a:pPr marL="285750" indent="-285750">
              <a:buFont typeface="Arial" panose="020B0604020202020204" pitchFamily="34" charset="0"/>
              <a:buChar char="•"/>
            </a:pPr>
            <a:r>
              <a:rPr lang="en-GB" sz="1600" dirty="0">
                <a:solidFill>
                  <a:srgbClr val="000000"/>
                </a:solidFill>
              </a:rPr>
              <a:t>TEV-48125 given by subcutaneous injection every 28 days seems to be tolerable and effective in each clinical </a:t>
            </a:r>
            <a:r>
              <a:rPr lang="en-GB" sz="1600" dirty="0" smtClean="0">
                <a:solidFill>
                  <a:srgbClr val="000000"/>
                </a:solidFill>
              </a:rPr>
              <a:t>setting</a:t>
            </a:r>
            <a:endParaRPr lang="en-GB" sz="1600" dirty="0">
              <a:solidFill>
                <a:srgbClr val="000000"/>
              </a:solidFill>
            </a:endParaRPr>
          </a:p>
          <a:p>
            <a:pPr marL="285750" indent="-285750">
              <a:buFont typeface="Arial" panose="020B0604020202020204" pitchFamily="34" charset="0"/>
              <a:buChar char="•"/>
            </a:pPr>
            <a:r>
              <a:rPr lang="en-GB" sz="1600" dirty="0">
                <a:solidFill>
                  <a:srgbClr val="000000"/>
                </a:solidFill>
              </a:rPr>
              <a:t>These findings support further development of TEV-48125 for the preventive treatment of episodic and chronic </a:t>
            </a:r>
            <a:r>
              <a:rPr lang="en-GB" sz="1600" dirty="0" smtClean="0">
                <a:solidFill>
                  <a:srgbClr val="000000"/>
                </a:solidFill>
              </a:rPr>
              <a:t>migraine</a:t>
            </a:r>
            <a:endParaRPr lang="en-US" sz="1600" dirty="0">
              <a:solidFill>
                <a:srgbClr val="000000"/>
              </a:solidFill>
            </a:endParaRPr>
          </a:p>
        </p:txBody>
      </p:sp>
      <p:sp>
        <p:nvSpPr>
          <p:cNvPr id="7" name="Rectangle 6"/>
          <p:cNvSpPr/>
          <p:nvPr/>
        </p:nvSpPr>
        <p:spPr>
          <a:xfrm>
            <a:off x="147156" y="90405"/>
            <a:ext cx="45719" cy="804945"/>
          </a:xfrm>
          <a:prstGeom prst="rect">
            <a:avLst/>
          </a:prstGeom>
          <a:solidFill>
            <a:schemeClr val="accent6">
              <a:lumMod val="50000"/>
            </a:schemeClr>
          </a:solidFill>
          <a:ln>
            <a:noFill/>
          </a:ln>
          <a:effectLst/>
        </p:spPr>
        <p:style>
          <a:lnRef idx="1">
            <a:schemeClr val="accent6"/>
          </a:lnRef>
          <a:fillRef idx="3">
            <a:schemeClr val="accent6"/>
          </a:fillRef>
          <a:effectRef idx="2">
            <a:schemeClr val="accent6"/>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394041952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CGRP monoclonal antibodies: </a:t>
            </a:r>
            <a:r>
              <a:rPr lang="en-US" dirty="0" smtClean="0"/>
              <a:t>Precision </a:t>
            </a:r>
            <a:r>
              <a:rPr lang="en-US" dirty="0"/>
              <a:t>medicine for migraine</a:t>
            </a:r>
          </a:p>
        </p:txBody>
      </p:sp>
      <p:sp>
        <p:nvSpPr>
          <p:cNvPr id="3" name="Text Placeholder 2"/>
          <p:cNvSpPr>
            <a:spLocks noGrp="1"/>
          </p:cNvSpPr>
          <p:nvPr>
            <p:ph type="body" sz="quarter" idx="10"/>
          </p:nvPr>
        </p:nvSpPr>
        <p:spPr>
          <a:xfrm>
            <a:off x="970059" y="1230188"/>
            <a:ext cx="7092564" cy="2483479"/>
          </a:xfrm>
        </p:spPr>
        <p:txBody>
          <a:bodyPr>
            <a:normAutofit/>
          </a:bodyPr>
          <a:lstStyle/>
          <a:p>
            <a:pPr marL="285750" indent="-285750">
              <a:buFont typeface="Arial"/>
              <a:buChar char="•"/>
            </a:pPr>
            <a:r>
              <a:rPr lang="en-US" sz="1600" dirty="0">
                <a:solidFill>
                  <a:srgbClr val="000000"/>
                </a:solidFill>
              </a:rPr>
              <a:t>Developed for migraine-specific targets</a:t>
            </a:r>
          </a:p>
          <a:p>
            <a:pPr marL="285750" indent="-285750">
              <a:buFont typeface="Arial"/>
              <a:buChar char="•"/>
            </a:pPr>
            <a:r>
              <a:rPr lang="en-US" sz="1600" dirty="0">
                <a:solidFill>
                  <a:srgbClr val="000000"/>
                </a:solidFill>
              </a:rPr>
              <a:t>Good efficacy in episodic and chronic migraine, with a subgroup of patients showing 75% response rates</a:t>
            </a:r>
          </a:p>
          <a:p>
            <a:pPr marL="285750" indent="-285750">
              <a:buFont typeface="Arial"/>
              <a:buChar char="•"/>
            </a:pPr>
            <a:r>
              <a:rPr lang="en-US" sz="1600" dirty="0">
                <a:solidFill>
                  <a:srgbClr val="000000"/>
                </a:solidFill>
              </a:rPr>
              <a:t>Tolerability data to date </a:t>
            </a:r>
            <a:r>
              <a:rPr lang="en-US" sz="1600" dirty="0" smtClean="0">
                <a:solidFill>
                  <a:srgbClr val="000000"/>
                </a:solidFill>
              </a:rPr>
              <a:t>are </a:t>
            </a:r>
            <a:r>
              <a:rPr lang="en-US" sz="1600" dirty="0">
                <a:solidFill>
                  <a:srgbClr val="000000"/>
                </a:solidFill>
              </a:rPr>
              <a:t>promising, although long-term safety needs to be established</a:t>
            </a:r>
          </a:p>
          <a:p>
            <a:pPr marL="285750" indent="-285750">
              <a:buFont typeface="Arial"/>
              <a:buChar char="•"/>
            </a:pPr>
            <a:r>
              <a:rPr lang="en-US" sz="1600" dirty="0">
                <a:solidFill>
                  <a:srgbClr val="000000"/>
                </a:solidFill>
              </a:rPr>
              <a:t>Offer potential to tailor acute or preventive migraine therapy to individual patients</a:t>
            </a:r>
          </a:p>
          <a:p>
            <a:pPr marL="285750" indent="-285750">
              <a:buFont typeface="Arial"/>
              <a:buChar char="•"/>
            </a:pPr>
            <a:r>
              <a:rPr lang="en-US" sz="1600" dirty="0">
                <a:solidFill>
                  <a:srgbClr val="000000"/>
                </a:solidFill>
              </a:rPr>
              <a:t>Provide new hope for migraine patients for whom current options are either ineffective or poorly tolerated</a:t>
            </a:r>
          </a:p>
        </p:txBody>
      </p:sp>
      <p:sp>
        <p:nvSpPr>
          <p:cNvPr id="4" name="Text Placeholder 3"/>
          <p:cNvSpPr>
            <a:spLocks noGrp="1"/>
          </p:cNvSpPr>
          <p:nvPr>
            <p:ph type="body" sz="quarter" idx="11"/>
          </p:nvPr>
        </p:nvSpPr>
        <p:spPr/>
        <p:txBody>
          <a:bodyPr/>
          <a:lstStyle/>
          <a:p>
            <a:endParaRPr lang="en-US" dirty="0"/>
          </a:p>
        </p:txBody>
      </p:sp>
    </p:spTree>
    <p:extLst>
      <p:ext uri="{BB962C8B-B14F-4D97-AF65-F5344CB8AC3E}">
        <p14:creationId xmlns:p14="http://schemas.microsoft.com/office/powerpoint/2010/main" val="70119746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CARDIOVASCULAR SAFETY</a:t>
            </a:r>
          </a:p>
        </p:txBody>
      </p:sp>
      <p:pic>
        <p:nvPicPr>
          <p:cNvPr id="3" name="Picture 2"/>
          <p:cNvPicPr>
            <a:picLocks noChangeAspect="1"/>
          </p:cNvPicPr>
          <p:nvPr/>
        </p:nvPicPr>
        <p:blipFill>
          <a:blip r:embed="rId2"/>
          <a:stretch>
            <a:fillRect/>
          </a:stretch>
        </p:blipFill>
        <p:spPr>
          <a:xfrm>
            <a:off x="0" y="0"/>
            <a:ext cx="9144000" cy="1662752"/>
          </a:xfrm>
          <a:prstGeom prst="rect">
            <a:avLst/>
          </a:prstGeom>
        </p:spPr>
      </p:pic>
      <p:pic>
        <p:nvPicPr>
          <p:cNvPr id="4" name="Picture 3"/>
          <p:cNvPicPr>
            <a:picLocks noChangeAspect="1"/>
          </p:cNvPicPr>
          <p:nvPr/>
        </p:nvPicPr>
        <p:blipFill>
          <a:blip r:embed="rId3"/>
          <a:stretch>
            <a:fillRect/>
          </a:stretch>
        </p:blipFill>
        <p:spPr>
          <a:xfrm>
            <a:off x="784609" y="323997"/>
            <a:ext cx="3866765" cy="803241"/>
          </a:xfrm>
          <a:prstGeom prst="rect">
            <a:avLst/>
          </a:prstGeom>
        </p:spPr>
      </p:pic>
    </p:spTree>
    <p:extLst>
      <p:ext uri="{BB962C8B-B14F-4D97-AF65-F5344CB8AC3E}">
        <p14:creationId xmlns:p14="http://schemas.microsoft.com/office/powerpoint/2010/main" val="151606462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CGRP and the cardiovascular system</a:t>
            </a:r>
          </a:p>
        </p:txBody>
      </p:sp>
      <p:sp>
        <p:nvSpPr>
          <p:cNvPr id="4" name="Text Placeholder 3"/>
          <p:cNvSpPr>
            <a:spLocks noGrp="1"/>
          </p:cNvSpPr>
          <p:nvPr>
            <p:ph type="body" sz="quarter" idx="11"/>
          </p:nvPr>
        </p:nvSpPr>
        <p:spPr/>
        <p:txBody>
          <a:bodyPr/>
          <a:lstStyle/>
          <a:p>
            <a:r>
              <a:rPr lang="en-US" dirty="0"/>
              <a:t>Ref: Russell FA et al.  Physiol Rev 2014;94:1099. </a:t>
            </a:r>
          </a:p>
        </p:txBody>
      </p:sp>
      <p:pic>
        <p:nvPicPr>
          <p:cNvPr id="5" name="Picture 4"/>
          <p:cNvPicPr>
            <a:picLocks noChangeAspect="1"/>
          </p:cNvPicPr>
          <p:nvPr/>
        </p:nvPicPr>
        <p:blipFill>
          <a:blip r:embed="rId3"/>
          <a:stretch>
            <a:fillRect/>
          </a:stretch>
        </p:blipFill>
        <p:spPr>
          <a:xfrm>
            <a:off x="936553" y="868557"/>
            <a:ext cx="7270894" cy="3406386"/>
          </a:xfrm>
          <a:prstGeom prst="rect">
            <a:avLst/>
          </a:prstGeom>
        </p:spPr>
      </p:pic>
    </p:spTree>
    <p:extLst>
      <p:ext uri="{BB962C8B-B14F-4D97-AF65-F5344CB8AC3E}">
        <p14:creationId xmlns:p14="http://schemas.microsoft.com/office/powerpoint/2010/main" val="343813090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Where does CGRP bind?</a:t>
            </a:r>
          </a:p>
        </p:txBody>
      </p:sp>
      <p:sp>
        <p:nvSpPr>
          <p:cNvPr id="4" name="Text Placeholder 3"/>
          <p:cNvSpPr>
            <a:spLocks noGrp="1"/>
          </p:cNvSpPr>
          <p:nvPr>
            <p:ph type="body" sz="quarter" idx="11"/>
          </p:nvPr>
        </p:nvSpPr>
        <p:spPr/>
        <p:txBody>
          <a:bodyPr/>
          <a:lstStyle/>
          <a:p>
            <a:r>
              <a:rPr lang="en-US" dirty="0"/>
              <a:t>Karsan N, Goadsby PJ. Curr Neurol Neurosci Rep 2015 15: 25.</a:t>
            </a:r>
          </a:p>
        </p:txBody>
      </p:sp>
      <p:pic>
        <p:nvPicPr>
          <p:cNvPr id="6" name="Picture 5" descr="CGRP-receptor.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40893" y="1145783"/>
            <a:ext cx="4119844" cy="2798495"/>
          </a:xfrm>
          <a:prstGeom prst="rect">
            <a:avLst/>
          </a:prstGeom>
        </p:spPr>
      </p:pic>
      <p:sp>
        <p:nvSpPr>
          <p:cNvPr id="3" name="TextBox 2"/>
          <p:cNvSpPr txBox="1"/>
          <p:nvPr/>
        </p:nvSpPr>
        <p:spPr>
          <a:xfrm>
            <a:off x="428909" y="1169652"/>
            <a:ext cx="3484990" cy="2677656"/>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000000"/>
                </a:solidFill>
                <a:effectLst/>
                <a:uLnTx/>
                <a:uFillTx/>
              </a:rPr>
              <a:t>CGRP binds to </a:t>
            </a:r>
            <a:r>
              <a:rPr kumimoji="0" lang="en-US" sz="1400" b="1" i="0" u="none" strike="noStrike" kern="0" cap="none" spc="0" normalizeH="0" baseline="0" noProof="0" dirty="0">
                <a:ln>
                  <a:noFill/>
                </a:ln>
                <a:solidFill>
                  <a:srgbClr val="000000"/>
                </a:solidFill>
                <a:effectLst/>
                <a:uLnTx/>
                <a:uFillTx/>
              </a:rPr>
              <a:t>CGRP receptors</a:t>
            </a:r>
            <a:r>
              <a:rPr kumimoji="0" lang="en-US" sz="1400" b="0" i="0" u="none" strike="noStrike" kern="0" cap="none" spc="0" normalizeH="0" baseline="0" noProof="0" dirty="0">
                <a:ln>
                  <a:noFill/>
                </a:ln>
                <a:solidFill>
                  <a:srgbClr val="000000"/>
                </a:solidFill>
                <a:effectLst/>
                <a:uLnTx/>
                <a:uFillTx/>
              </a:rPr>
              <a:t>, which are found throughout the body. </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rgbClr val="000000"/>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000000"/>
                </a:solidFill>
                <a:effectLst/>
                <a:uLnTx/>
                <a:uFillTx/>
              </a:rPr>
              <a:t>The CGRP receptor is a heterotrimer. It is </a:t>
            </a:r>
            <a:r>
              <a:rPr kumimoji="0" lang="en-US" sz="1400" b="0" i="0" u="none" strike="noStrike" kern="0" cap="none" spc="0" normalizeH="0" baseline="0" noProof="0" dirty="0" smtClean="0">
                <a:ln>
                  <a:noFill/>
                </a:ln>
                <a:solidFill>
                  <a:srgbClr val="000000"/>
                </a:solidFill>
                <a:effectLst/>
                <a:uLnTx/>
                <a:uFillTx/>
              </a:rPr>
              <a:t>composed </a:t>
            </a:r>
            <a:r>
              <a:rPr kumimoji="0" lang="en-US" sz="1400" b="0" i="0" u="none" strike="noStrike" kern="0" cap="none" spc="0" normalizeH="0" baseline="0" noProof="0" dirty="0">
                <a:ln>
                  <a:noFill/>
                </a:ln>
                <a:solidFill>
                  <a:srgbClr val="000000"/>
                </a:solidFill>
                <a:effectLst/>
                <a:uLnTx/>
                <a:uFillTx/>
              </a:rPr>
              <a:t>of calcitonin-like receptor (CLR), a 7 transmembrane </a:t>
            </a:r>
            <a:r>
              <a:rPr kumimoji="0" lang="en-US" sz="1400" b="0" i="0" u="none" strike="noStrike" kern="0" cap="none" spc="0" normalizeH="0" baseline="0" noProof="0" dirty="0" err="1">
                <a:ln>
                  <a:noFill/>
                </a:ln>
                <a:solidFill>
                  <a:srgbClr val="000000"/>
                </a:solidFill>
                <a:effectLst/>
                <a:uLnTx/>
                <a:uFillTx/>
              </a:rPr>
              <a:t>Gs</a:t>
            </a:r>
            <a:r>
              <a:rPr kumimoji="0" lang="en-US" sz="1400" b="0" i="0" u="none" strike="noStrike" kern="0" cap="none" spc="0" normalizeH="0" baseline="0" noProof="0" dirty="0">
                <a:ln>
                  <a:noFill/>
                </a:ln>
                <a:solidFill>
                  <a:srgbClr val="000000"/>
                </a:solidFill>
                <a:effectLst/>
                <a:uLnTx/>
                <a:uFillTx/>
              </a:rPr>
              <a:t> </a:t>
            </a:r>
            <a:r>
              <a:rPr kumimoji="0" lang="en-US" sz="1400" b="0" i="0" u="none" strike="noStrike" kern="0" cap="none" spc="0" normalizeH="0" baseline="0" noProof="0" dirty="0" smtClean="0">
                <a:ln>
                  <a:noFill/>
                </a:ln>
                <a:solidFill>
                  <a:srgbClr val="000000"/>
                </a:solidFill>
                <a:effectLst/>
                <a:uLnTx/>
                <a:uFillTx/>
              </a:rPr>
              <a:t>protein-coupled </a:t>
            </a:r>
            <a:r>
              <a:rPr kumimoji="0" lang="en-US" sz="1400" b="0" i="0" u="none" strike="noStrike" kern="0" cap="none" spc="0" normalizeH="0" baseline="0" noProof="0" dirty="0">
                <a:ln>
                  <a:noFill/>
                </a:ln>
                <a:solidFill>
                  <a:srgbClr val="000000"/>
                </a:solidFill>
                <a:effectLst/>
                <a:uLnTx/>
                <a:uFillTx/>
              </a:rPr>
              <a:t>structure, and the receptor activity-modifying protein (RAMP1). </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rgbClr val="000000"/>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000000"/>
                </a:solidFill>
                <a:effectLst/>
                <a:uLnTx/>
                <a:uFillTx/>
              </a:rPr>
              <a:t>The receptor component protein (RCP) is important for signaling.</a:t>
            </a:r>
          </a:p>
        </p:txBody>
      </p:sp>
    </p:spTree>
    <p:extLst>
      <p:ext uri="{BB962C8B-B14F-4D97-AF65-F5344CB8AC3E}">
        <p14:creationId xmlns:p14="http://schemas.microsoft.com/office/powerpoint/2010/main" val="240056691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Potential cardiovascular concerns of CGRP </a:t>
            </a:r>
            <a:r>
              <a:rPr lang="en-US" dirty="0" smtClean="0"/>
              <a:t>inhibition</a:t>
            </a:r>
            <a:endParaRPr lang="en-US" dirty="0"/>
          </a:p>
        </p:txBody>
      </p:sp>
      <p:sp>
        <p:nvSpPr>
          <p:cNvPr id="3" name="Text Placeholder 2"/>
          <p:cNvSpPr>
            <a:spLocks noGrp="1"/>
          </p:cNvSpPr>
          <p:nvPr>
            <p:ph type="body" sz="quarter" idx="10"/>
          </p:nvPr>
        </p:nvSpPr>
        <p:spPr>
          <a:xfrm>
            <a:off x="1605422" y="826865"/>
            <a:ext cx="5933156" cy="3472996"/>
          </a:xfrm>
        </p:spPr>
        <p:txBody>
          <a:bodyPr>
            <a:normAutofit/>
          </a:bodyPr>
          <a:lstStyle/>
          <a:p>
            <a:r>
              <a:rPr lang="en-US" sz="1800" b="1" dirty="0">
                <a:solidFill>
                  <a:schemeClr val="accent6">
                    <a:lumMod val="50000"/>
                  </a:schemeClr>
                </a:solidFill>
              </a:rPr>
              <a:t>Vasoconstriction</a:t>
            </a:r>
          </a:p>
          <a:p>
            <a:r>
              <a:rPr lang="en-US" sz="1400" dirty="0">
                <a:solidFill>
                  <a:srgbClr val="000000"/>
                </a:solidFill>
              </a:rPr>
              <a:t>No effect on vasoconstriction in vitro</a:t>
            </a:r>
            <a:r>
              <a:rPr lang="en-US" sz="1400" baseline="30000" dirty="0">
                <a:solidFill>
                  <a:srgbClr val="000000"/>
                </a:solidFill>
              </a:rPr>
              <a:t>1</a:t>
            </a:r>
            <a:r>
              <a:rPr lang="en-US" sz="1400" dirty="0">
                <a:solidFill>
                  <a:srgbClr val="000000"/>
                </a:solidFill>
              </a:rPr>
              <a:t>, coronary arteries under </a:t>
            </a:r>
            <a:r>
              <a:rPr lang="en-US" sz="1400" dirty="0" smtClean="0">
                <a:solidFill>
                  <a:srgbClr val="000000"/>
                </a:solidFill>
              </a:rPr>
              <a:t>ischemic </a:t>
            </a:r>
            <a:r>
              <a:rPr lang="en-US" sz="1400" dirty="0">
                <a:solidFill>
                  <a:srgbClr val="000000"/>
                </a:solidFill>
              </a:rPr>
              <a:t>conditions (dog)</a:t>
            </a:r>
            <a:r>
              <a:rPr lang="en-US" sz="1400" baseline="30000" dirty="0">
                <a:solidFill>
                  <a:srgbClr val="000000"/>
                </a:solidFill>
              </a:rPr>
              <a:t>2</a:t>
            </a:r>
            <a:r>
              <a:rPr lang="en-US" sz="1400" dirty="0">
                <a:solidFill>
                  <a:srgbClr val="000000"/>
                </a:solidFill>
              </a:rPr>
              <a:t>, regional or global coronary blood flow in humans</a:t>
            </a:r>
            <a:r>
              <a:rPr lang="en-US" sz="1400" baseline="30000" dirty="0">
                <a:solidFill>
                  <a:srgbClr val="000000"/>
                </a:solidFill>
              </a:rPr>
              <a:t>3</a:t>
            </a:r>
          </a:p>
          <a:p>
            <a:endParaRPr lang="en-US" sz="1800" dirty="0"/>
          </a:p>
          <a:p>
            <a:r>
              <a:rPr lang="en-US" sz="1800" b="1" dirty="0">
                <a:solidFill>
                  <a:srgbClr val="3F0972"/>
                </a:solidFill>
              </a:rPr>
              <a:t>Inhibit </a:t>
            </a:r>
            <a:r>
              <a:rPr lang="en-US" sz="1800" b="1" dirty="0" smtClean="0">
                <a:solidFill>
                  <a:srgbClr val="3F0972"/>
                </a:solidFill>
              </a:rPr>
              <a:t>vasodilation</a:t>
            </a:r>
            <a:endParaRPr lang="en-US" sz="1800" b="1" dirty="0">
              <a:solidFill>
                <a:srgbClr val="3F0972"/>
              </a:solidFill>
            </a:endParaRPr>
          </a:p>
          <a:p>
            <a:r>
              <a:rPr lang="en-US" sz="1400" dirty="0">
                <a:solidFill>
                  <a:srgbClr val="000000"/>
                </a:solidFill>
              </a:rPr>
              <a:t>No effect of telcagepant on arterial vasodilation in healthy men after administration of GTN</a:t>
            </a:r>
            <a:r>
              <a:rPr lang="en-US" sz="1400" baseline="30000" dirty="0">
                <a:solidFill>
                  <a:srgbClr val="000000"/>
                </a:solidFill>
              </a:rPr>
              <a:t>4</a:t>
            </a:r>
          </a:p>
          <a:p>
            <a:endParaRPr lang="en-US" sz="1800" dirty="0"/>
          </a:p>
          <a:p>
            <a:r>
              <a:rPr lang="en-US" sz="1800" b="1" dirty="0">
                <a:solidFill>
                  <a:srgbClr val="3F0972"/>
                </a:solidFill>
              </a:rPr>
              <a:t>Inhibit compensatory vasodilation during </a:t>
            </a:r>
            <a:r>
              <a:rPr lang="en-US" sz="1800" b="1" dirty="0" smtClean="0">
                <a:solidFill>
                  <a:srgbClr val="3F0972"/>
                </a:solidFill>
              </a:rPr>
              <a:t>ischemia</a:t>
            </a:r>
            <a:endParaRPr lang="en-US" sz="1800" b="1" dirty="0">
              <a:solidFill>
                <a:srgbClr val="3F0972"/>
              </a:solidFill>
            </a:endParaRPr>
          </a:p>
          <a:p>
            <a:r>
              <a:rPr lang="en-US" sz="1400" dirty="0">
                <a:solidFill>
                  <a:srgbClr val="000000"/>
                </a:solidFill>
              </a:rPr>
              <a:t>In subjects with stable angina, no difference between telcagepant and placebo in total TMET, maximum exercise HR, or time to 1mm ST-segment depression</a:t>
            </a:r>
            <a:r>
              <a:rPr lang="en-US" sz="1400" baseline="30000" dirty="0">
                <a:solidFill>
                  <a:srgbClr val="000000"/>
                </a:solidFill>
              </a:rPr>
              <a:t>5</a:t>
            </a:r>
          </a:p>
        </p:txBody>
      </p:sp>
      <p:sp>
        <p:nvSpPr>
          <p:cNvPr id="4" name="Text Placeholder 3"/>
          <p:cNvSpPr>
            <a:spLocks noGrp="1"/>
          </p:cNvSpPr>
          <p:nvPr>
            <p:ph type="body" sz="quarter" idx="11"/>
          </p:nvPr>
        </p:nvSpPr>
        <p:spPr/>
        <p:txBody>
          <a:bodyPr/>
          <a:lstStyle/>
          <a:p>
            <a:r>
              <a:rPr lang="en-US" dirty="0"/>
              <a:t>Refs:  1 Chan KY et al. J Pharmacol Exp Ther 2010;334:746; 2 Lynch JJ et al. Eur J Pharmacol 2009;623:96</a:t>
            </a:r>
          </a:p>
          <a:p>
            <a:r>
              <a:rPr lang="en-US" dirty="0"/>
              <a:t>3 Petersen KA et al. Cephalalgia 2005;25:129; 4 Van De Schueren BJ et al. Br J Pharmacol 2011;71:708</a:t>
            </a:r>
          </a:p>
          <a:p>
            <a:r>
              <a:rPr lang="en-US" dirty="0"/>
              <a:t>5 Chaitman BR et al. Clin Pharmacol Ther 2012;91:459.</a:t>
            </a:r>
          </a:p>
        </p:txBody>
      </p:sp>
    </p:spTree>
    <p:extLst>
      <p:ext uri="{BB962C8B-B14F-4D97-AF65-F5344CB8AC3E}">
        <p14:creationId xmlns:p14="http://schemas.microsoft.com/office/powerpoint/2010/main" val="23036518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CGRP and </a:t>
            </a:r>
            <a:r>
              <a:rPr lang="en-US" dirty="0" smtClean="0"/>
              <a:t>ischemia</a:t>
            </a:r>
            <a:r>
              <a:rPr lang="en-US"/>
              <a:t>: </a:t>
            </a:r>
            <a:r>
              <a:rPr lang="en-US" smtClean="0"/>
              <a:t>Potential effects</a:t>
            </a:r>
            <a:endParaRPr lang="en-US" dirty="0"/>
          </a:p>
        </p:txBody>
      </p:sp>
      <p:sp>
        <p:nvSpPr>
          <p:cNvPr id="3" name="Text Placeholder 2"/>
          <p:cNvSpPr>
            <a:spLocks noGrp="1"/>
          </p:cNvSpPr>
          <p:nvPr>
            <p:ph type="body" sz="quarter" idx="10"/>
          </p:nvPr>
        </p:nvSpPr>
        <p:spPr>
          <a:xfrm>
            <a:off x="723569" y="667910"/>
            <a:ext cx="7498079" cy="2625018"/>
          </a:xfrm>
        </p:spPr>
        <p:txBody>
          <a:bodyPr>
            <a:normAutofit/>
          </a:bodyPr>
          <a:lstStyle/>
          <a:p>
            <a:pPr marL="285750" indent="-285750">
              <a:buFont typeface="Arial"/>
              <a:buChar char="•"/>
            </a:pPr>
            <a:r>
              <a:rPr lang="en-US" sz="1800" dirty="0">
                <a:solidFill>
                  <a:schemeClr val="tx1"/>
                </a:solidFill>
              </a:rPr>
              <a:t>Protective against hypertension</a:t>
            </a:r>
          </a:p>
          <a:p>
            <a:pPr marL="285750" indent="-285750">
              <a:buFont typeface="Arial"/>
              <a:buChar char="•"/>
            </a:pPr>
            <a:r>
              <a:rPr lang="en-US" sz="1800" dirty="0">
                <a:solidFill>
                  <a:schemeClr val="tx1"/>
                </a:solidFill>
              </a:rPr>
              <a:t>Neuroprotection after myocardial or cerebral </a:t>
            </a:r>
            <a:r>
              <a:rPr lang="en-US" sz="1800" dirty="0" smtClean="0">
                <a:solidFill>
                  <a:schemeClr val="tx1"/>
                </a:solidFill>
              </a:rPr>
              <a:t>ischemia</a:t>
            </a:r>
            <a:endParaRPr lang="en-US" sz="1800" dirty="0">
              <a:solidFill>
                <a:schemeClr val="tx1"/>
              </a:solidFill>
            </a:endParaRPr>
          </a:p>
          <a:p>
            <a:pPr marL="285750" indent="-285750">
              <a:buFont typeface="Arial"/>
              <a:buChar char="•"/>
            </a:pPr>
            <a:r>
              <a:rPr lang="en-US" sz="1800" dirty="0">
                <a:solidFill>
                  <a:schemeClr val="tx1"/>
                </a:solidFill>
              </a:rPr>
              <a:t>Prevention of vasospasm after </a:t>
            </a:r>
            <a:r>
              <a:rPr lang="en-US" sz="1800" dirty="0" smtClean="0">
                <a:solidFill>
                  <a:schemeClr val="tx1"/>
                </a:solidFill>
              </a:rPr>
              <a:t>subarachnoid hemorrhage?</a:t>
            </a:r>
            <a:endParaRPr lang="en-US" sz="1800" dirty="0">
              <a:solidFill>
                <a:schemeClr val="tx1"/>
              </a:solidFill>
            </a:endParaRPr>
          </a:p>
          <a:p>
            <a:endParaRPr lang="en-US" sz="1800" dirty="0">
              <a:solidFill>
                <a:schemeClr val="tx1"/>
              </a:solidFill>
            </a:endParaRPr>
          </a:p>
          <a:p>
            <a:r>
              <a:rPr lang="en-US" sz="1800" dirty="0">
                <a:solidFill>
                  <a:srgbClr val="7030A0"/>
                </a:solidFill>
              </a:rPr>
              <a:t>Long-term cardiovascular safety studies of CGRP monoclonal antibody therapy are needed</a:t>
            </a:r>
          </a:p>
        </p:txBody>
      </p:sp>
      <p:sp>
        <p:nvSpPr>
          <p:cNvPr id="4" name="Text Placeholder 3"/>
          <p:cNvSpPr>
            <a:spLocks noGrp="1"/>
          </p:cNvSpPr>
          <p:nvPr>
            <p:ph type="body" sz="quarter" idx="11"/>
          </p:nvPr>
        </p:nvSpPr>
        <p:spPr/>
        <p:txBody>
          <a:bodyPr/>
          <a:lstStyle/>
          <a:p>
            <a:endParaRPr lang="en-US" dirty="0"/>
          </a:p>
        </p:txBody>
      </p:sp>
    </p:spTree>
    <p:extLst>
      <p:ext uri="{BB962C8B-B14F-4D97-AF65-F5344CB8AC3E}">
        <p14:creationId xmlns:p14="http://schemas.microsoft.com/office/powerpoint/2010/main" val="268740137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CGRP plays a pivotal role in migraine</a:t>
            </a:r>
          </a:p>
        </p:txBody>
      </p:sp>
      <p:sp>
        <p:nvSpPr>
          <p:cNvPr id="4" name="Text Placeholder 3"/>
          <p:cNvSpPr>
            <a:spLocks noGrp="1"/>
          </p:cNvSpPr>
          <p:nvPr>
            <p:ph type="body" sz="quarter" idx="11"/>
          </p:nvPr>
        </p:nvSpPr>
        <p:spPr>
          <a:xfrm>
            <a:off x="0" y="4686300"/>
            <a:ext cx="6709317" cy="339725"/>
          </a:xfrm>
        </p:spPr>
        <p:txBody>
          <a:bodyPr/>
          <a:lstStyle/>
          <a:p>
            <a:r>
              <a:rPr lang="en-US" dirty="0"/>
              <a:t>Russell FA et al. Physiol Rev 2014;94:1099.</a:t>
            </a:r>
          </a:p>
        </p:txBody>
      </p:sp>
      <p:pic>
        <p:nvPicPr>
          <p:cNvPr id="5" name="Picture 4"/>
          <p:cNvPicPr>
            <a:picLocks noChangeAspect="1"/>
          </p:cNvPicPr>
          <p:nvPr/>
        </p:nvPicPr>
        <p:blipFill>
          <a:blip r:embed="rId3"/>
          <a:stretch>
            <a:fillRect/>
          </a:stretch>
        </p:blipFill>
        <p:spPr>
          <a:xfrm>
            <a:off x="1313936" y="593939"/>
            <a:ext cx="5307531" cy="3513079"/>
          </a:xfrm>
          <a:prstGeom prst="rect">
            <a:avLst/>
          </a:prstGeom>
        </p:spPr>
      </p:pic>
      <p:sp>
        <p:nvSpPr>
          <p:cNvPr id="3" name="TextBox 2"/>
          <p:cNvSpPr txBox="1"/>
          <p:nvPr/>
        </p:nvSpPr>
        <p:spPr>
          <a:xfrm>
            <a:off x="477078" y="970059"/>
            <a:ext cx="237566" cy="646331"/>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sysClr val="windowText" lastClr="000000"/>
                </a:solidFill>
                <a:effectLst/>
                <a:uLnTx/>
                <a:uFillTx/>
              </a:rPr>
              <a:t> </a:t>
            </a:r>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277283536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Do CGRP-targeted agents need to cross the </a:t>
            </a:r>
            <a:r>
              <a:rPr lang="en-US" dirty="0" smtClean="0"/>
              <a:t>blood-brain </a:t>
            </a:r>
            <a:r>
              <a:rPr lang="en-US" dirty="0"/>
              <a:t>barrier? </a:t>
            </a:r>
          </a:p>
        </p:txBody>
      </p:sp>
      <p:sp>
        <p:nvSpPr>
          <p:cNvPr id="3" name="Text Placeholder 2"/>
          <p:cNvSpPr>
            <a:spLocks noGrp="1"/>
          </p:cNvSpPr>
          <p:nvPr>
            <p:ph type="body" sz="quarter" idx="10"/>
          </p:nvPr>
        </p:nvSpPr>
        <p:spPr>
          <a:xfrm>
            <a:off x="322726" y="1251332"/>
            <a:ext cx="3539143" cy="2656442"/>
          </a:xfrm>
        </p:spPr>
        <p:txBody>
          <a:bodyPr>
            <a:noAutofit/>
          </a:bodyPr>
          <a:lstStyle/>
          <a:p>
            <a:r>
              <a:rPr lang="en-US" sz="1600" b="1" dirty="0">
                <a:solidFill>
                  <a:schemeClr val="accent6">
                    <a:lumMod val="50000"/>
                  </a:schemeClr>
                </a:solidFill>
              </a:rPr>
              <a:t>The trigeminal ganglion is a key site of action for CGRP in migraine</a:t>
            </a:r>
          </a:p>
          <a:p>
            <a:pPr marL="171450" indent="-171450">
              <a:buFont typeface="Arial"/>
              <a:buChar char="•"/>
            </a:pPr>
            <a:r>
              <a:rPr lang="en-US" sz="1600" dirty="0">
                <a:solidFill>
                  <a:srgbClr val="000000"/>
                </a:solidFill>
              </a:rPr>
              <a:t>CGRP and CGRP receptors are expressed in the trigeminal ganglion. As the trigeminal ganglion is expressed outside the </a:t>
            </a:r>
            <a:r>
              <a:rPr lang="en-US" sz="1600" dirty="0" smtClean="0">
                <a:solidFill>
                  <a:srgbClr val="000000"/>
                </a:solidFill>
              </a:rPr>
              <a:t>blood-brain </a:t>
            </a:r>
            <a:r>
              <a:rPr lang="en-US" sz="1600" dirty="0">
                <a:solidFill>
                  <a:srgbClr val="000000"/>
                </a:solidFill>
              </a:rPr>
              <a:t>barrier (BBB), therapeutic agents do not need to penetrate the BBB to act</a:t>
            </a:r>
            <a:r>
              <a:rPr lang="en-US" sz="1400" dirty="0">
                <a:solidFill>
                  <a:srgbClr val="000000"/>
                </a:solidFill>
              </a:rPr>
              <a:t>.</a:t>
            </a:r>
          </a:p>
        </p:txBody>
      </p:sp>
      <p:sp>
        <p:nvSpPr>
          <p:cNvPr id="4" name="Text Placeholder 3"/>
          <p:cNvSpPr>
            <a:spLocks noGrp="1"/>
          </p:cNvSpPr>
          <p:nvPr>
            <p:ph type="body" sz="quarter" idx="11"/>
          </p:nvPr>
        </p:nvSpPr>
        <p:spPr/>
        <p:txBody>
          <a:bodyPr/>
          <a:lstStyle/>
          <a:p>
            <a:r>
              <a:rPr lang="en-GB" dirty="0"/>
              <a:t>Eftekhari S et al. Brain Res 2015; 1600:93.</a:t>
            </a:r>
          </a:p>
          <a:p>
            <a:endParaRPr lang="en-US" dirty="0"/>
          </a:p>
        </p:txBody>
      </p:sp>
      <p:pic>
        <p:nvPicPr>
          <p:cNvPr id="5" name="Picture 4" descr="Trigeminal-ganglion.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41967" y="1558310"/>
            <a:ext cx="4692318" cy="2325650"/>
          </a:xfrm>
          <a:prstGeom prst="rect">
            <a:avLst/>
          </a:prstGeom>
        </p:spPr>
      </p:pic>
    </p:spTree>
    <p:extLst>
      <p:ext uri="{BB962C8B-B14F-4D97-AF65-F5344CB8AC3E}">
        <p14:creationId xmlns:p14="http://schemas.microsoft.com/office/powerpoint/2010/main" val="418064963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Are CGRP receptor antagonists an effective approach?</a:t>
            </a:r>
          </a:p>
        </p:txBody>
      </p:sp>
      <p:sp>
        <p:nvSpPr>
          <p:cNvPr id="3" name="Text Placeholder 2"/>
          <p:cNvSpPr>
            <a:spLocks noGrp="1"/>
          </p:cNvSpPr>
          <p:nvPr>
            <p:ph type="body" sz="quarter" idx="10"/>
          </p:nvPr>
        </p:nvSpPr>
        <p:spPr>
          <a:xfrm>
            <a:off x="1690508" y="1554006"/>
            <a:ext cx="5905500" cy="2293711"/>
          </a:xfrm>
        </p:spPr>
        <p:txBody>
          <a:bodyPr>
            <a:normAutofit fontScale="92500" lnSpcReduction="10000"/>
          </a:bodyPr>
          <a:lstStyle/>
          <a:p>
            <a:pPr marL="342900" indent="-342900">
              <a:buFont typeface="Arial" panose="020B0604020202020204" pitchFamily="34" charset="0"/>
              <a:buChar char="•"/>
            </a:pPr>
            <a:r>
              <a:rPr lang="en-US" sz="2000" dirty="0">
                <a:solidFill>
                  <a:schemeClr val="tx1"/>
                </a:solidFill>
              </a:rPr>
              <a:t>A number of </a:t>
            </a:r>
            <a:r>
              <a:rPr lang="en-US" sz="2000" dirty="0" smtClean="0">
                <a:solidFill>
                  <a:schemeClr val="tx1"/>
                </a:solidFill>
              </a:rPr>
              <a:t>small-molecule </a:t>
            </a:r>
            <a:r>
              <a:rPr lang="en-US" sz="2000" dirty="0">
                <a:solidFill>
                  <a:schemeClr val="tx1"/>
                </a:solidFill>
              </a:rPr>
              <a:t>CGRP receptor antagonists were shown to be effective in (acute) treatment of </a:t>
            </a:r>
            <a:r>
              <a:rPr lang="en-US" sz="2000" dirty="0" smtClean="0">
                <a:solidFill>
                  <a:schemeClr val="tx1"/>
                </a:solidFill>
              </a:rPr>
              <a:t>migraine</a:t>
            </a:r>
            <a:endParaRPr lang="en-US" sz="2000" dirty="0">
              <a:solidFill>
                <a:schemeClr val="tx1"/>
              </a:solidFill>
            </a:endParaRPr>
          </a:p>
          <a:p>
            <a:pPr marL="342900" indent="-342900">
              <a:buFont typeface="Arial" panose="020B0604020202020204" pitchFamily="34" charset="0"/>
              <a:buChar char="•"/>
            </a:pPr>
            <a:r>
              <a:rPr lang="en-US" sz="2000" dirty="0">
                <a:solidFill>
                  <a:schemeClr val="tx1"/>
                </a:solidFill>
              </a:rPr>
              <a:t>However, there were a number of issues,  including liver toxicity with some </a:t>
            </a:r>
            <a:r>
              <a:rPr lang="en-US" sz="2000" dirty="0" smtClean="0">
                <a:solidFill>
                  <a:schemeClr val="tx1"/>
                </a:solidFill>
              </a:rPr>
              <a:t>agents</a:t>
            </a:r>
            <a:endParaRPr lang="en-US" sz="2000" dirty="0">
              <a:solidFill>
                <a:schemeClr val="tx1"/>
              </a:solidFill>
            </a:endParaRPr>
          </a:p>
          <a:p>
            <a:pPr marL="342900" indent="-342900">
              <a:buFont typeface="Arial" panose="020B0604020202020204" pitchFamily="34" charset="0"/>
              <a:buChar char="•"/>
            </a:pPr>
            <a:r>
              <a:rPr lang="en-GB" sz="2000" dirty="0">
                <a:solidFill>
                  <a:schemeClr val="tx1"/>
                </a:solidFill>
              </a:rPr>
              <a:t>There is no ongoing development of CGRP receptor antagonists. </a:t>
            </a:r>
            <a:r>
              <a:rPr lang="en-GB" sz="2000" dirty="0" smtClean="0">
                <a:solidFill>
                  <a:schemeClr val="tx1"/>
                </a:solidFill>
              </a:rPr>
              <a:t>Other </a:t>
            </a:r>
            <a:r>
              <a:rPr lang="en-GB" sz="2000" dirty="0">
                <a:solidFill>
                  <a:schemeClr val="tx1"/>
                </a:solidFill>
              </a:rPr>
              <a:t>approaches are </a:t>
            </a:r>
            <a:r>
              <a:rPr lang="en-GB" sz="2000" dirty="0" smtClean="0">
                <a:solidFill>
                  <a:schemeClr val="tx1"/>
                </a:solidFill>
              </a:rPr>
              <a:t>needed</a:t>
            </a:r>
            <a:endParaRPr lang="en-US" sz="2000" dirty="0">
              <a:solidFill>
                <a:schemeClr val="tx1"/>
              </a:solidFill>
            </a:endParaRPr>
          </a:p>
          <a:p>
            <a:pPr marL="342900" indent="-342900">
              <a:buFont typeface="Arial" panose="020B0604020202020204" pitchFamily="34" charset="0"/>
              <a:buChar char="•"/>
            </a:pPr>
            <a:endParaRPr lang="en-US" sz="2000" b="1" dirty="0">
              <a:solidFill>
                <a:schemeClr val="accent6">
                  <a:lumMod val="50000"/>
                </a:schemeClr>
              </a:solidFill>
            </a:endParaRPr>
          </a:p>
        </p:txBody>
      </p:sp>
      <p:sp>
        <p:nvSpPr>
          <p:cNvPr id="4" name="Text Placeholder 3"/>
          <p:cNvSpPr>
            <a:spLocks noGrp="1"/>
          </p:cNvSpPr>
          <p:nvPr>
            <p:ph type="body" sz="quarter" idx="11"/>
          </p:nvPr>
        </p:nvSpPr>
        <p:spPr/>
        <p:txBody>
          <a:bodyPr/>
          <a:lstStyle/>
          <a:p>
            <a:r>
              <a:rPr lang="en-GB" dirty="0"/>
              <a:t>Ddiener HC- et al. </a:t>
            </a:r>
            <a:r>
              <a:rPr lang="fr-FR" dirty="0"/>
              <a:t>Lancet Neurol 2015;14:1010.</a:t>
            </a:r>
            <a:endParaRPr lang="en-US" dirty="0"/>
          </a:p>
        </p:txBody>
      </p:sp>
      <p:cxnSp>
        <p:nvCxnSpPr>
          <p:cNvPr id="6" name="Straight Connector 5"/>
          <p:cNvCxnSpPr/>
          <p:nvPr/>
        </p:nvCxnSpPr>
        <p:spPr>
          <a:xfrm>
            <a:off x="1581177" y="1530192"/>
            <a:ext cx="9525" cy="2408394"/>
          </a:xfrm>
          <a:prstGeom prst="line">
            <a:avLst/>
          </a:prstGeom>
          <a:ln>
            <a:solidFill>
              <a:schemeClr val="accent6">
                <a:lumMod val="5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8578761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CGRP ANTIBODIES: AN OVERVIEW</a:t>
            </a:r>
          </a:p>
        </p:txBody>
      </p:sp>
      <p:pic>
        <p:nvPicPr>
          <p:cNvPr id="3" name="Picture 2"/>
          <p:cNvPicPr>
            <a:picLocks noChangeAspect="1"/>
          </p:cNvPicPr>
          <p:nvPr/>
        </p:nvPicPr>
        <p:blipFill>
          <a:blip r:embed="rId2"/>
          <a:stretch>
            <a:fillRect/>
          </a:stretch>
        </p:blipFill>
        <p:spPr>
          <a:xfrm>
            <a:off x="0" y="0"/>
            <a:ext cx="9144000" cy="1662752"/>
          </a:xfrm>
          <a:prstGeom prst="rect">
            <a:avLst/>
          </a:prstGeom>
        </p:spPr>
      </p:pic>
      <p:pic>
        <p:nvPicPr>
          <p:cNvPr id="4" name="Picture 3"/>
          <p:cNvPicPr>
            <a:picLocks noChangeAspect="1"/>
          </p:cNvPicPr>
          <p:nvPr/>
        </p:nvPicPr>
        <p:blipFill>
          <a:blip r:embed="rId3"/>
          <a:stretch>
            <a:fillRect/>
          </a:stretch>
        </p:blipFill>
        <p:spPr>
          <a:xfrm>
            <a:off x="784609" y="323997"/>
            <a:ext cx="3866765" cy="803241"/>
          </a:xfrm>
          <a:prstGeom prst="rect">
            <a:avLst/>
          </a:prstGeom>
        </p:spPr>
      </p:pic>
    </p:spTree>
    <p:extLst>
      <p:ext uri="{BB962C8B-B14F-4D97-AF65-F5344CB8AC3E}">
        <p14:creationId xmlns:p14="http://schemas.microsoft.com/office/powerpoint/2010/main" val="191986069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ustom 1">
      <a:dk1>
        <a:sysClr val="windowText" lastClr="000000"/>
      </a:dk1>
      <a:lt1>
        <a:sysClr val="window" lastClr="FFFFFF"/>
      </a:lt1>
      <a:dk2>
        <a:srgbClr val="263B86"/>
      </a:dk2>
      <a:lt2>
        <a:srgbClr val="76B6F2"/>
      </a:lt2>
      <a:accent1>
        <a:srgbClr val="FBC01E"/>
      </a:accent1>
      <a:accent2>
        <a:srgbClr val="EFE1A2"/>
      </a:accent2>
      <a:accent3>
        <a:srgbClr val="FA8716"/>
      </a:accent3>
      <a:accent4>
        <a:srgbClr val="BE0204"/>
      </a:accent4>
      <a:accent5>
        <a:srgbClr val="640F10"/>
      </a:accent5>
      <a:accent6>
        <a:srgbClr val="7E13E3"/>
      </a:accent6>
      <a:hlink>
        <a:srgbClr val="000000"/>
      </a:hlink>
      <a:folHlink>
        <a:srgbClr val="D0B9F8"/>
      </a:folHlink>
    </a:clrScheme>
    <a:fontScheme name="Breeze">
      <a:majorFont>
        <a:latin typeface="News Gothic MT"/>
        <a:ea typeface=""/>
        <a:cs typeface=""/>
        <a:font script="Jpan" typeface="ＭＳ Ｐゴシック"/>
        <a:font script="Hans" typeface="宋体"/>
        <a:font script="Hant" typeface="新細明體"/>
      </a:majorFont>
      <a:minorFont>
        <a:latin typeface="News Gothic MT"/>
        <a:ea typeface=""/>
        <a:cs typeface=""/>
        <a:font script="Jpan" typeface="ＭＳ Ｐゴシック"/>
        <a:font script="Hans" typeface="宋体"/>
        <a:font script="Hant" typeface="新細明體"/>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Office Theme">
  <a:themeElements>
    <a:clrScheme name="Expo">
      <a:dk1>
        <a:sysClr val="windowText" lastClr="000000"/>
      </a:dk1>
      <a:lt1>
        <a:sysClr val="window" lastClr="FFFFFF"/>
      </a:lt1>
      <a:dk2>
        <a:srgbClr val="263B86"/>
      </a:dk2>
      <a:lt2>
        <a:srgbClr val="76B6F2"/>
      </a:lt2>
      <a:accent1>
        <a:srgbClr val="FBC01E"/>
      </a:accent1>
      <a:accent2>
        <a:srgbClr val="EFE1A2"/>
      </a:accent2>
      <a:accent3>
        <a:srgbClr val="FA8716"/>
      </a:accent3>
      <a:accent4>
        <a:srgbClr val="BE0204"/>
      </a:accent4>
      <a:accent5>
        <a:srgbClr val="640F10"/>
      </a:accent5>
      <a:accent6>
        <a:srgbClr val="7E13E3"/>
      </a:accent6>
      <a:hlink>
        <a:srgbClr val="D2D200"/>
      </a:hlink>
      <a:folHlink>
        <a:srgbClr val="D0B9F8"/>
      </a:folHlink>
    </a:clrScheme>
    <a:fontScheme name="Breeze">
      <a:majorFont>
        <a:latin typeface="News Gothic MT"/>
        <a:ea typeface=""/>
        <a:cs typeface=""/>
        <a:font script="Jpan" typeface="ＭＳ Ｐゴシック"/>
        <a:font script="Hans" typeface="宋体"/>
        <a:font script="Hant" typeface="新細明體"/>
      </a:majorFont>
      <a:minorFont>
        <a:latin typeface="News Gothic MT"/>
        <a:ea typeface=""/>
        <a:cs typeface=""/>
        <a:font script="Jpan" typeface="ＭＳ Ｐゴシック"/>
        <a:font script="Hans" typeface="宋体"/>
        <a:font script="Hant" typeface="新細明體"/>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0DE64AEEDD9B7A4D93545ACBE97D4615" ma:contentTypeVersion="2" ma:contentTypeDescription="Create a new document." ma:contentTypeScope="" ma:versionID="f49002b78e3a4a71b814eef46a983816">
  <xsd:schema xmlns:xsd="http://www.w3.org/2001/XMLSchema" xmlns:xs="http://www.w3.org/2001/XMLSchema" xmlns:p="http://schemas.microsoft.com/office/2006/metadata/properties" xmlns:ns2="http://schemas.microsoft.com/sharepoint/v3/fields" targetNamespace="http://schemas.microsoft.com/office/2006/metadata/properties" ma:root="true" ma:fieldsID="38f6db2dd0d9a0cf6a8dc37be32b365b" ns2:_="">
    <xsd:import namespace="http://schemas.microsoft.com/sharepoint/v3/fields"/>
    <xsd:element name="properties">
      <xsd:complexType>
        <xsd:sequence>
          <xsd:element name="documentManagement">
            <xsd:complexType>
              <xsd:all>
                <xsd:element ref="ns2:_Status" minOccurs="0"/>
                <xsd:element ref="ns2:_Vers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Status" ma:index="8" nillable="true" ma:displayName="Status" ma:default="Not Started" ma:internalName="_Status">
      <xsd:simpleType>
        <xsd:union memberTypes="dms:Text">
          <xsd:simpleType>
            <xsd:restriction base="dms:Choice">
              <xsd:enumeration value="Not Started"/>
              <xsd:enumeration value="Draft"/>
              <xsd:enumeration value="Reviewed"/>
              <xsd:enumeration value="Scheduled"/>
              <xsd:enumeration value="Published"/>
              <xsd:enumeration value="Final"/>
              <xsd:enumeration value="Expired"/>
            </xsd:restriction>
          </xsd:simpleType>
        </xsd:union>
      </xsd:simpleType>
    </xsd:element>
    <xsd:element name="_Version" ma:index="9" nillable="true" ma:displayName="Version" ma:internalName="_Version">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ma:displayName="Status"/>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Version xmlns="http://schemas.microsoft.com/sharepoint/v3/fields" xsi:nil="true"/>
    <_Status xmlns="http://schemas.microsoft.com/sharepoint/v3/fields">Not Started</_Status>
  </documentManagement>
</p:properties>
</file>

<file path=customXml/itemProps1.xml><?xml version="1.0" encoding="utf-8"?>
<ds:datastoreItem xmlns:ds="http://schemas.openxmlformats.org/officeDocument/2006/customXml" ds:itemID="{87D2A1B0-FF3E-4009-940D-AED0EB70AA20}">
  <ds:schemaRefs>
    <ds:schemaRef ds:uri="http://schemas.microsoft.com/sharepoint/v3/contenttype/forms"/>
  </ds:schemaRefs>
</ds:datastoreItem>
</file>

<file path=customXml/itemProps2.xml><?xml version="1.0" encoding="utf-8"?>
<ds:datastoreItem xmlns:ds="http://schemas.openxmlformats.org/officeDocument/2006/customXml" ds:itemID="{E4214858-785C-42F7-BE66-6D0E79395FC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field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B6F2769-7194-4217-93D3-3AF3A4742282}">
  <ds:schemaRefs>
    <ds:schemaRef ds:uri="http://schemas.microsoft.com/office/2006/metadata/properties"/>
    <ds:schemaRef ds:uri="http://purl.org/dc/terms/"/>
    <ds:schemaRef ds:uri="http://schemas.microsoft.com/office/2006/documentManagement/types"/>
    <ds:schemaRef ds:uri="http://schemas.microsoft.com/sharepoint/v3/fields"/>
    <ds:schemaRef ds:uri="http://purl.org/dc/elements/1.1/"/>
    <ds:schemaRef ds:uri="http://purl.org/dc/dcmitype/"/>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FNEMasterTemplateForThemePreview.pptx</Template>
  <TotalTime>2560</TotalTime>
  <Words>7064</Words>
  <Application>Microsoft Office PowerPoint</Application>
  <PresentationFormat>On-screen Show (16:9)</PresentationFormat>
  <Paragraphs>542</Paragraphs>
  <Slides>51</Slides>
  <Notes>39</Notes>
  <HiddenSlides>0</HiddenSlides>
  <MMClips>0</MMClips>
  <ScaleCrop>false</ScaleCrop>
  <HeadingPairs>
    <vt:vector size="4" baseType="variant">
      <vt:variant>
        <vt:lpstr>Theme</vt:lpstr>
      </vt:variant>
      <vt:variant>
        <vt:i4>3</vt:i4>
      </vt:variant>
      <vt:variant>
        <vt:lpstr>Slide Titles</vt:lpstr>
      </vt:variant>
      <vt:variant>
        <vt:i4>51</vt:i4>
      </vt:variant>
    </vt:vector>
  </HeadingPairs>
  <TitlesOfParts>
    <vt:vector size="54" baseType="lpstr">
      <vt:lpstr>Office Theme</vt:lpstr>
      <vt:lpstr>1_Office Theme</vt:lpstr>
      <vt:lpstr>2_Office Theme</vt:lpstr>
      <vt:lpstr>A Background</vt:lpstr>
      <vt:lpstr>MIGRAINE AND CGRP</vt:lpstr>
      <vt:lpstr> About migraine</vt:lpstr>
      <vt:lpstr>What is Calcitonin Gene-Related Peptide (CGRP)?</vt:lpstr>
      <vt:lpstr>Where does CGRP bind?</vt:lpstr>
      <vt:lpstr>CGRP plays a pivotal role in migraine</vt:lpstr>
      <vt:lpstr>Do CGRP-targeted agents need to cross the blood-brain barrier? </vt:lpstr>
      <vt:lpstr>Are CGRP receptor antagonists an effective approach?</vt:lpstr>
      <vt:lpstr>CGRP ANTIBODIES: AN OVERVIEW</vt:lpstr>
      <vt:lpstr>Targeting CGRP or the CGRP receptor?</vt:lpstr>
      <vt:lpstr>Summary of development of CGRP therapeutic monoclonal antibodies</vt:lpstr>
      <vt:lpstr>Erenumab (AMG 334): A CGRP receptor monoclonal antibody</vt:lpstr>
      <vt:lpstr>Erenumab (AMG 334) for prevention of episodic migraine: Study design</vt:lpstr>
      <vt:lpstr>Erenumab (AMG 334) for prevention of episodic migraine: Study design</vt:lpstr>
      <vt:lpstr>Erenumab (AMG 334) for prevention of episodic migraine:  Primary endpoint analysis</vt:lpstr>
      <vt:lpstr>Erenumab (AMG 344) for prevention of episodic migraine: 50% responder rates</vt:lpstr>
      <vt:lpstr>Erenumab (AMG 334) for prevention of episodic migraine: Safety and tolerability</vt:lpstr>
      <vt:lpstr>Erenumab (AMG 334) for prevention of episodic migraine: Conclusions</vt:lpstr>
      <vt:lpstr>ALD403: An IV CGRP monoclonal antibody</vt:lpstr>
      <vt:lpstr>ALD403 for prevention of episodic migraine</vt:lpstr>
      <vt:lpstr>ALD403 for prevention of episodic migraine: Primary endpoint analysis, Weeks 5-8</vt:lpstr>
      <vt:lpstr>ALD403 for prevention of episodic migraine: Early responder rates (weeks 1-4)</vt:lpstr>
      <vt:lpstr>ALD403 for prevention of episodic migraine:  Responder rates (weeks 1-12) post-hoc analysis</vt:lpstr>
      <vt:lpstr>ALD403 for prevention of episodic migraine: Post-hoc analysis at 6 months</vt:lpstr>
      <vt:lpstr>ALD403 for prevention of episodic migraine: Adverse event profile</vt:lpstr>
      <vt:lpstr>ALD403 for prevention of episodic migraine: Conclusions</vt:lpstr>
      <vt:lpstr>Galcanezumab (LY2951742): A CGRP monoclonal antibody </vt:lpstr>
      <vt:lpstr>Galcanezumab (LY2951742) for prevention of migraine: Study design</vt:lpstr>
      <vt:lpstr>Galcanezumab (LY2951742) for prevention of migraine: Primary endpoint analysis</vt:lpstr>
      <vt:lpstr>Galcanezumab (LY2951742) for prevention of migraine: Secondary efficacy endpoints</vt:lpstr>
      <vt:lpstr>Galcanezumab (LY2951742) for prevention of migraine: Responder rates</vt:lpstr>
      <vt:lpstr>Galcanezumab (LY2951742) for prevention of migraine: Adverse event profile </vt:lpstr>
      <vt:lpstr>Galcanezumab (LY2951742) for prevention of migraine: Conclusions</vt:lpstr>
      <vt:lpstr>TEV-48125: A CGRP monoclonal antibody</vt:lpstr>
      <vt:lpstr>TEV-48125 doses used in phase 2</vt:lpstr>
      <vt:lpstr>TEV-48125 for prevention of episodic migraine</vt:lpstr>
      <vt:lpstr>TEV-48125 for prevention of episodic migraine:  Primary endpoint analysis (Weeks 9-12)</vt:lpstr>
      <vt:lpstr>TEV-48125 for prevention of episodic migraine: Secondary endpoint: Headache Days</vt:lpstr>
      <vt:lpstr>TEV-48125 for prevention of episodic migraine: Responder rates (Weeks 9-12), post-hoc analysis</vt:lpstr>
      <vt:lpstr>TEV-48125 in episodic migraine:  Adverse event profile </vt:lpstr>
      <vt:lpstr>TEV-48125 for prevention of chronic migraine: Study design</vt:lpstr>
      <vt:lpstr>TEV-48125 for prevention of chronic migraine: Primary endpoint analysis</vt:lpstr>
      <vt:lpstr>TEV-48125 in prevention of chronic migraine: Reduction in headache-hours</vt:lpstr>
      <vt:lpstr>TEV-48125 for prevention of chronic migraine: Secondary endpoint: moderate or severe headache-days</vt:lpstr>
      <vt:lpstr>TEV-48125 in chronic migraine: Adverse event profile</vt:lpstr>
      <vt:lpstr>TEV-48125 in episodic and chronic migraine: Conclusions</vt:lpstr>
      <vt:lpstr>CGRP monoclonal antibodies: Precision medicine for migraine</vt:lpstr>
      <vt:lpstr>CARDIOVASCULAR SAFETY</vt:lpstr>
      <vt:lpstr>CGRP and the cardiovascular system</vt:lpstr>
      <vt:lpstr>Potential cardiovascular concerns of CGRP inhibition</vt:lpstr>
      <vt:lpstr>CGRP and ischemia: Potential effects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FileNewTemplate</dc:title>
  <dc:creator>Diana</dc:creator>
  <cp:lastModifiedBy>Sue Tungate</cp:lastModifiedBy>
  <cp:revision>202</cp:revision>
  <cp:lastPrinted>2016-10-27T09:33:12Z</cp:lastPrinted>
  <dcterms:created xsi:type="dcterms:W3CDTF">2010-04-12T23:12:02Z</dcterms:created>
  <dcterms:modified xsi:type="dcterms:W3CDTF">2016-11-14T14:49:11Z</dcterms:modified>
  <cp:contentStatus>Draft</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0x0101000DE64AEEDD9B7A4D93545ACBE97D4615</vt:lpwstr>
  </property>
</Properties>
</file>