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 id="2147493467" r:id="rId5"/>
  </p:sldMasterIdLst>
  <p:notesMasterIdLst>
    <p:notesMasterId r:id="rId23"/>
  </p:notesMasterIdLst>
  <p:sldIdLst>
    <p:sldId id="274"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89" autoAdjust="0"/>
    <p:restoredTop sz="94660"/>
  </p:normalViewPr>
  <p:slideViewPr>
    <p:cSldViewPr snapToGrid="0" snapToObjects="1">
      <p:cViewPr>
        <p:scale>
          <a:sx n="97" d="100"/>
          <a:sy n="97" d="100"/>
        </p:scale>
        <p:origin x="-984" y="-672"/>
      </p:cViewPr>
      <p:guideLst>
        <p:guide orient="horz" pos="1620"/>
        <p:guide pos="2880"/>
      </p:guideLst>
    </p:cSldViewPr>
  </p:slideViewPr>
  <p:notesTextViewPr>
    <p:cViewPr>
      <p:scale>
        <a:sx n="100" d="100"/>
        <a:sy n="100" d="100"/>
      </p:scale>
      <p:origin x="0" y="0"/>
    </p:cViewPr>
  </p:notesTextViewPr>
  <p:sorterViewPr>
    <p:cViewPr>
      <p:scale>
        <a:sx n="200" d="100"/>
        <a:sy n="200" d="100"/>
      </p:scale>
      <p:origin x="0" y="0"/>
    </p:cViewPr>
  </p:sorterViewPr>
  <p:notesViewPr>
    <p:cSldViewPr snapToGrid="0" snapToObjects="1">
      <p:cViewPr>
        <p:scale>
          <a:sx n="120" d="100"/>
          <a:sy n="120" d="100"/>
        </p:scale>
        <p:origin x="-3656" y="-6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AA32FC-361A-40E5-BA04-7325935F09AE}" type="datetimeFigureOut">
              <a:rPr lang="en-US" smtClean="0"/>
              <a:t>21/05/2019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A1DC9E-DA0F-4931-AC75-F611E6AEE7BD}" type="slidenum">
              <a:rPr lang="en-US" smtClean="0"/>
              <a:t>‹#›</a:t>
            </a:fld>
            <a:endParaRPr lang="en-US" dirty="0"/>
          </a:p>
        </p:txBody>
      </p:sp>
    </p:spTree>
    <p:extLst>
      <p:ext uri="{BB962C8B-B14F-4D97-AF65-F5344CB8AC3E}">
        <p14:creationId xmlns:p14="http://schemas.microsoft.com/office/powerpoint/2010/main" val="1663977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A1DC9E-DA0F-4931-AC75-F611E6AEE7BD}" type="slidenum">
              <a:rPr lang="en-US" smtClean="0"/>
              <a:t>1</a:t>
            </a:fld>
            <a:endParaRPr lang="en-US" dirty="0"/>
          </a:p>
        </p:txBody>
      </p:sp>
    </p:spTree>
    <p:extLst>
      <p:ext uri="{BB962C8B-B14F-4D97-AF65-F5344CB8AC3E}">
        <p14:creationId xmlns:p14="http://schemas.microsoft.com/office/powerpoint/2010/main" val="3552652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Why therapeutic monoclonal antibodies need to be given parenterally</a:t>
            </a:r>
          </a:p>
          <a:p>
            <a:r>
              <a:rPr lang="en-GB" sz="1000" dirty="0"/>
              <a:t>Therapeutic monoclonal antibodies are large and hydrophilic, and also have a high propensity to denature in the stomach and degrade in the gastrointestinal tract. For these reasons, monoclonal antibodies need to be given via parenteral routes (IV, SC or IM). Concentrations attained by SC or IM administration are likely to be lower than those attained with IV administration.</a:t>
            </a:r>
          </a:p>
          <a:p>
            <a:endParaRPr lang="en-GB" dirty="0"/>
          </a:p>
          <a:p>
            <a:r>
              <a:rPr lang="en-GB" sz="900" dirty="0"/>
              <a:t>Reference</a:t>
            </a:r>
          </a:p>
          <a:p>
            <a:r>
              <a:rPr lang="en-GB" sz="900" dirty="0"/>
              <a:t>Silberstein S et al. Therapeutic monoclonal antibodies: what headache specialists need to know. Headache 2015;55:1171</a:t>
            </a:r>
          </a:p>
          <a:p>
            <a:endParaRPr lang="en-GB" dirty="0"/>
          </a:p>
          <a:p>
            <a:endParaRPr lang="en-GB" dirty="0"/>
          </a:p>
          <a:p>
            <a:endParaRPr lang="en-US" dirty="0"/>
          </a:p>
        </p:txBody>
      </p:sp>
      <p:sp>
        <p:nvSpPr>
          <p:cNvPr id="4" name="Slide Number Placeholder 3"/>
          <p:cNvSpPr>
            <a:spLocks noGrp="1"/>
          </p:cNvSpPr>
          <p:nvPr>
            <p:ph type="sldNum" sz="quarter" idx="10"/>
          </p:nvPr>
        </p:nvSpPr>
        <p:spPr/>
        <p:txBody>
          <a:bodyPr/>
          <a:lstStyle/>
          <a:p>
            <a:fld id="{36A1DC9E-DA0F-4931-AC75-F611E6AEE7BD}" type="slidenum">
              <a:rPr lang="en-US" smtClean="0"/>
              <a:t>10</a:t>
            </a:fld>
            <a:endParaRPr lang="en-US" dirty="0"/>
          </a:p>
        </p:txBody>
      </p:sp>
    </p:spTree>
    <p:extLst>
      <p:ext uri="{BB962C8B-B14F-4D97-AF65-F5344CB8AC3E}">
        <p14:creationId xmlns:p14="http://schemas.microsoft.com/office/powerpoint/2010/main" val="538106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Therapeutic monoclonal antibody pharmacokinetics</a:t>
            </a:r>
          </a:p>
          <a:p>
            <a:r>
              <a:rPr lang="en-GB" sz="1000" dirty="0"/>
              <a:t>Therapeutic monoclonal antibodies that are administered by extravascular routes (i.e. SC or IM) are absorbed via the lymphatic system, and take ~1–8 days to reach peak plasma concentrations. Concentrations attained  via these routes are lower than attained with IV administration. </a:t>
            </a:r>
          </a:p>
          <a:p>
            <a:endParaRPr lang="en-GB" sz="1000" dirty="0"/>
          </a:p>
          <a:p>
            <a:r>
              <a:rPr lang="en-GB" sz="1000" dirty="0"/>
              <a:t>The average serum half-life of IgG antibodies (IgG 1, 2, and 4) in healthy humans is ~3 weeks, allowing them to be administered every 2 or 4 weeks. </a:t>
            </a:r>
          </a:p>
          <a:p>
            <a:endParaRPr lang="en-GB" sz="1000" dirty="0"/>
          </a:p>
          <a:p>
            <a:r>
              <a:rPr lang="en-GB" sz="1000" dirty="0"/>
              <a:t>Factors that affect antibody pharmacokinetics include the properties of the antibody, and antigen or target, and patient characteristics (eg, body mass index, sex, age, activity level, and concurrent medications). </a:t>
            </a:r>
          </a:p>
          <a:p>
            <a:endParaRPr lang="en-GB" dirty="0"/>
          </a:p>
          <a:p>
            <a:r>
              <a:rPr lang="en-GB" sz="900" dirty="0"/>
              <a:t>Reference</a:t>
            </a:r>
          </a:p>
          <a:p>
            <a:r>
              <a:rPr lang="en-GB" sz="900" dirty="0"/>
              <a:t>Silberstein S et al. Therapeutic monoclonal antibodies: what headache specialists need to know. Headache 2015;55:1171</a:t>
            </a:r>
          </a:p>
          <a:p>
            <a:endParaRPr lang="en-GB" dirty="0"/>
          </a:p>
          <a:p>
            <a:endParaRPr lang="en-GB" dirty="0"/>
          </a:p>
          <a:p>
            <a:endParaRPr lang="en-GB" dirty="0"/>
          </a:p>
          <a:p>
            <a:endParaRPr lang="en-GB" dirty="0"/>
          </a:p>
          <a:p>
            <a:endParaRPr lang="en-GB" dirty="0"/>
          </a:p>
          <a:p>
            <a:r>
              <a:rPr lang="en-GB" dirty="0"/>
              <a:t> </a:t>
            </a:r>
          </a:p>
          <a:p>
            <a:endParaRPr lang="en-GB" dirty="0"/>
          </a:p>
          <a:p>
            <a:endParaRPr lang="en-GB" dirty="0"/>
          </a:p>
          <a:p>
            <a:endParaRPr lang="en-US" dirty="0"/>
          </a:p>
        </p:txBody>
      </p:sp>
      <p:sp>
        <p:nvSpPr>
          <p:cNvPr id="4" name="Slide Number Placeholder 3"/>
          <p:cNvSpPr>
            <a:spLocks noGrp="1"/>
          </p:cNvSpPr>
          <p:nvPr>
            <p:ph type="sldNum" sz="quarter" idx="10"/>
          </p:nvPr>
        </p:nvSpPr>
        <p:spPr/>
        <p:txBody>
          <a:bodyPr/>
          <a:lstStyle/>
          <a:p>
            <a:fld id="{36A1DC9E-DA0F-4931-AC75-F611E6AEE7BD}" type="slidenum">
              <a:rPr lang="en-US" smtClean="0"/>
              <a:t>11</a:t>
            </a:fld>
            <a:endParaRPr lang="en-US" dirty="0"/>
          </a:p>
        </p:txBody>
      </p:sp>
    </p:spTree>
    <p:extLst>
      <p:ext uri="{BB962C8B-B14F-4D97-AF65-F5344CB8AC3E}">
        <p14:creationId xmlns:p14="http://schemas.microsoft.com/office/powerpoint/2010/main" val="4226818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Therapeutic monoclonal antibody metabolism and elimination</a:t>
            </a:r>
          </a:p>
          <a:p>
            <a:r>
              <a:rPr lang="en-GB" sz="1000" dirty="0"/>
              <a:t>Due to their large size, monoclonal antibodies do not undergo renal excretion. Instead these therapeutics undergo catabolism into peptides and amino acids mainly by the reticuloendothelial system and target-mediated elimination. </a:t>
            </a:r>
          </a:p>
          <a:p>
            <a:endParaRPr lang="en-GB" dirty="0"/>
          </a:p>
          <a:p>
            <a:r>
              <a:rPr lang="en-GB" sz="900" dirty="0"/>
              <a:t>Reference</a:t>
            </a:r>
          </a:p>
          <a:p>
            <a:r>
              <a:rPr lang="en-GB" sz="900" dirty="0"/>
              <a:t>Silberstein S et al. Therapeutic monoclonal antibodies: what headache specialists need to know. Headache 2015;55:1171</a:t>
            </a:r>
          </a:p>
          <a:p>
            <a:endParaRPr lang="en-US" dirty="0"/>
          </a:p>
        </p:txBody>
      </p:sp>
      <p:sp>
        <p:nvSpPr>
          <p:cNvPr id="4" name="Slide Number Placeholder 3"/>
          <p:cNvSpPr>
            <a:spLocks noGrp="1"/>
          </p:cNvSpPr>
          <p:nvPr>
            <p:ph type="sldNum" sz="quarter" idx="10"/>
          </p:nvPr>
        </p:nvSpPr>
        <p:spPr/>
        <p:txBody>
          <a:bodyPr/>
          <a:lstStyle/>
          <a:p>
            <a:fld id="{36A1DC9E-DA0F-4931-AC75-F611E6AEE7BD}" type="slidenum">
              <a:rPr lang="en-US" smtClean="0"/>
              <a:t>12</a:t>
            </a:fld>
            <a:endParaRPr lang="en-US" dirty="0"/>
          </a:p>
        </p:txBody>
      </p:sp>
    </p:spTree>
    <p:extLst>
      <p:ext uri="{BB962C8B-B14F-4D97-AF65-F5344CB8AC3E}">
        <p14:creationId xmlns:p14="http://schemas.microsoft.com/office/powerpoint/2010/main" val="2386775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Therapeutic monoclonal antibodies versus small molecule therapies</a:t>
            </a:r>
          </a:p>
          <a:p>
            <a:r>
              <a:rPr lang="en-GB" sz="1000" dirty="0"/>
              <a:t>There are a number of differences between monoclonal antibodies and small molecule therapies, as summarized in the slide. Notably, therapeutic monoclonal antibodies are larger with mainly an extracellular site of action; have greater specificity; an extended half-life; and lower risk of drug-drug interactions. Importantly, therapeutic monoclonal antibodies do not cross the blood-brain barrier due to their large size.</a:t>
            </a:r>
          </a:p>
          <a:p>
            <a:endParaRPr lang="en-GB" dirty="0"/>
          </a:p>
          <a:p>
            <a:r>
              <a:rPr lang="en-GB" sz="900" dirty="0"/>
              <a:t>Reference</a:t>
            </a:r>
          </a:p>
          <a:p>
            <a:r>
              <a:rPr lang="en-GB" sz="900" dirty="0"/>
              <a:t>Silberstein S et al. Therapeutic monoclonal antibodies: what headache specialists need to know. Headache 2015;55:1171</a:t>
            </a:r>
          </a:p>
          <a:p>
            <a:endParaRPr lang="en-US" dirty="0"/>
          </a:p>
        </p:txBody>
      </p:sp>
      <p:sp>
        <p:nvSpPr>
          <p:cNvPr id="4" name="Slide Number Placeholder 3"/>
          <p:cNvSpPr>
            <a:spLocks noGrp="1"/>
          </p:cNvSpPr>
          <p:nvPr>
            <p:ph type="sldNum" sz="quarter" idx="10"/>
          </p:nvPr>
        </p:nvSpPr>
        <p:spPr/>
        <p:txBody>
          <a:bodyPr/>
          <a:lstStyle/>
          <a:p>
            <a:fld id="{36A1DC9E-DA0F-4931-AC75-F611E6AEE7BD}" type="slidenum">
              <a:rPr lang="en-US" smtClean="0"/>
              <a:t>13</a:t>
            </a:fld>
            <a:endParaRPr lang="en-US" dirty="0"/>
          </a:p>
        </p:txBody>
      </p:sp>
    </p:spTree>
    <p:extLst>
      <p:ext uri="{BB962C8B-B14F-4D97-AF65-F5344CB8AC3E}">
        <p14:creationId xmlns:p14="http://schemas.microsoft.com/office/powerpoint/2010/main" val="1519611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Safety of therapeutic monoclonal antibodies</a:t>
            </a:r>
          </a:p>
          <a:p>
            <a:r>
              <a:rPr lang="en-GB" sz="1000" dirty="0"/>
              <a:t>Toxicity related to therapeutic monoclonal antibodies may be due to the antibody target itself,</a:t>
            </a:r>
          </a:p>
          <a:p>
            <a:r>
              <a:rPr lang="en-GB" sz="1000" dirty="0"/>
              <a:t>(i.e. mechanism-based toxicity) or the host immune response (i.e. immunogenicity)</a:t>
            </a:r>
            <a:r>
              <a:rPr lang="en-GB" dirty="0"/>
              <a:t>.</a:t>
            </a:r>
          </a:p>
          <a:p>
            <a:endParaRPr lang="en-GB" dirty="0"/>
          </a:p>
          <a:p>
            <a:r>
              <a:rPr lang="en-GB" sz="900" dirty="0"/>
              <a:t>Reference</a:t>
            </a:r>
          </a:p>
          <a:p>
            <a:r>
              <a:rPr lang="en-GB" sz="900" dirty="0"/>
              <a:t>Silberstein S et al. Therapeutic monoclonal antibodies: what headache specialists need to know. Headache 2015;55:1171</a:t>
            </a:r>
          </a:p>
          <a:p>
            <a:endParaRPr lang="en-GB" dirty="0"/>
          </a:p>
          <a:p>
            <a:endParaRPr lang="en-US" dirty="0"/>
          </a:p>
        </p:txBody>
      </p:sp>
      <p:sp>
        <p:nvSpPr>
          <p:cNvPr id="4" name="Slide Number Placeholder 3"/>
          <p:cNvSpPr>
            <a:spLocks noGrp="1"/>
          </p:cNvSpPr>
          <p:nvPr>
            <p:ph type="sldNum" sz="quarter" idx="10"/>
          </p:nvPr>
        </p:nvSpPr>
        <p:spPr/>
        <p:txBody>
          <a:bodyPr/>
          <a:lstStyle/>
          <a:p>
            <a:fld id="{36A1DC9E-DA0F-4931-AC75-F611E6AEE7BD}" type="slidenum">
              <a:rPr lang="en-US" smtClean="0"/>
              <a:t>14</a:t>
            </a:fld>
            <a:endParaRPr lang="en-US" dirty="0"/>
          </a:p>
        </p:txBody>
      </p:sp>
    </p:spTree>
    <p:extLst>
      <p:ext uri="{BB962C8B-B14F-4D97-AF65-F5344CB8AC3E}">
        <p14:creationId xmlns:p14="http://schemas.microsoft.com/office/powerpoint/2010/main" val="947468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Safety of therapeutic monoclonal antibodies</a:t>
            </a:r>
          </a:p>
          <a:p>
            <a:r>
              <a:rPr lang="en-GB" sz="1000" dirty="0"/>
              <a:t>Most adverse events with therapeutic monoclonal antibodies are target-related, such as those involving activation or suppression of the immune system (eg infection) or haematologic toxicity. In addition, target-related toxicity may occur when therapeutic monoclonal antibodies bind to other tissues that express the target antigen (eg dermatologic reactions).</a:t>
            </a:r>
          </a:p>
          <a:p>
            <a:endParaRPr lang="en-GB" dirty="0"/>
          </a:p>
          <a:p>
            <a:r>
              <a:rPr lang="en-GB" sz="900" dirty="0"/>
              <a:t>Reference</a:t>
            </a:r>
          </a:p>
          <a:p>
            <a:r>
              <a:rPr lang="en-GB" sz="900" dirty="0"/>
              <a:t>Silberstein S et al. Therapeutic monoclonal antibodies: what headache specialists need to know. Headache 2015;55:1171</a:t>
            </a:r>
          </a:p>
          <a:p>
            <a:endParaRPr lang="en-US" dirty="0"/>
          </a:p>
        </p:txBody>
      </p:sp>
      <p:sp>
        <p:nvSpPr>
          <p:cNvPr id="4" name="Slide Number Placeholder 3"/>
          <p:cNvSpPr>
            <a:spLocks noGrp="1"/>
          </p:cNvSpPr>
          <p:nvPr>
            <p:ph type="sldNum" sz="quarter" idx="10"/>
          </p:nvPr>
        </p:nvSpPr>
        <p:spPr/>
        <p:txBody>
          <a:bodyPr/>
          <a:lstStyle/>
          <a:p>
            <a:fld id="{36A1DC9E-DA0F-4931-AC75-F611E6AEE7BD}" type="slidenum">
              <a:rPr lang="en-US" smtClean="0"/>
              <a:t>15</a:t>
            </a:fld>
            <a:endParaRPr lang="en-US" dirty="0"/>
          </a:p>
        </p:txBody>
      </p:sp>
    </p:spTree>
    <p:extLst>
      <p:ext uri="{BB962C8B-B14F-4D97-AF65-F5344CB8AC3E}">
        <p14:creationId xmlns:p14="http://schemas.microsoft.com/office/powerpoint/2010/main" val="3554528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A1DC9E-DA0F-4931-AC75-F611E6AEE7BD}" type="slidenum">
              <a:rPr lang="en-US" smtClean="0"/>
              <a:t>16</a:t>
            </a:fld>
            <a:endParaRPr lang="en-US" dirty="0"/>
          </a:p>
        </p:txBody>
      </p:sp>
    </p:spTree>
    <p:extLst>
      <p:ext uri="{BB962C8B-B14F-4D97-AF65-F5344CB8AC3E}">
        <p14:creationId xmlns:p14="http://schemas.microsoft.com/office/powerpoint/2010/main" val="5199369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A1DC9E-DA0F-4931-AC75-F611E6AEE7BD}" type="slidenum">
              <a:rPr lang="en-US" smtClean="0"/>
              <a:t>17</a:t>
            </a:fld>
            <a:endParaRPr lang="en-US" dirty="0"/>
          </a:p>
        </p:txBody>
      </p:sp>
    </p:spTree>
    <p:extLst>
      <p:ext uri="{BB962C8B-B14F-4D97-AF65-F5344CB8AC3E}">
        <p14:creationId xmlns:p14="http://schemas.microsoft.com/office/powerpoint/2010/main" val="3856036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What are monoclonal antibodies?</a:t>
            </a:r>
          </a:p>
          <a:p>
            <a:r>
              <a:rPr lang="en-GB" sz="1000" dirty="0"/>
              <a:t>Monoclonal antibodies (mAbs) are antibodies that are made by identical immune cells that are all clones of a unique parent cell. Because they are identical, their specificities can be better predicted than those of polyclonal antibodies, which are made by several different immune cells.</a:t>
            </a:r>
          </a:p>
          <a:p>
            <a:endParaRPr lang="en-GB" sz="1000" dirty="0"/>
          </a:p>
          <a:p>
            <a:r>
              <a:rPr lang="en-GB" sz="900" dirty="0"/>
              <a:t>Reference</a:t>
            </a:r>
          </a:p>
          <a:p>
            <a:r>
              <a:rPr lang="en-US" sz="900" dirty="0"/>
              <a:t>Silberstein S et al. </a:t>
            </a:r>
            <a:r>
              <a:rPr lang="en-GB" sz="900" dirty="0"/>
              <a:t>Therapeutic monoclonal antibodies: what headache specialists need to know. Headache 2015;55:1171.</a:t>
            </a:r>
            <a:endParaRPr lang="en-US" sz="900" dirty="0"/>
          </a:p>
        </p:txBody>
      </p:sp>
      <p:sp>
        <p:nvSpPr>
          <p:cNvPr id="4" name="Slide Number Placeholder 3"/>
          <p:cNvSpPr>
            <a:spLocks noGrp="1"/>
          </p:cNvSpPr>
          <p:nvPr>
            <p:ph type="sldNum" sz="quarter" idx="10"/>
          </p:nvPr>
        </p:nvSpPr>
        <p:spPr/>
        <p:txBody>
          <a:bodyPr/>
          <a:lstStyle/>
          <a:p>
            <a:fld id="{36A1DC9E-DA0F-4931-AC75-F611E6AEE7BD}" type="slidenum">
              <a:rPr lang="en-US" smtClean="0"/>
              <a:t>2</a:t>
            </a:fld>
            <a:endParaRPr lang="en-US" dirty="0"/>
          </a:p>
        </p:txBody>
      </p:sp>
    </p:spTree>
    <p:extLst>
      <p:ext uri="{BB962C8B-B14F-4D97-AF65-F5344CB8AC3E}">
        <p14:creationId xmlns:p14="http://schemas.microsoft.com/office/powerpoint/2010/main" val="1521202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Polyclonal versus monoclonal antibodies</a:t>
            </a:r>
          </a:p>
          <a:p>
            <a:r>
              <a:rPr lang="en-GB" sz="1000" dirty="0"/>
              <a:t>The immune response to an antigen generally involves the activation of multiple B-cells all of which target a specific epitope, or  antigenic determinant, on that antigen. Consequently, a large number of antibodies are produced with different specificities and epitope affinities;  these are known as polyclonal antibodies.</a:t>
            </a:r>
          </a:p>
          <a:p>
            <a:endParaRPr lang="en-GB" sz="1000" dirty="0"/>
          </a:p>
          <a:p>
            <a:r>
              <a:rPr lang="en-GB" sz="1000" dirty="0"/>
              <a:t>In contrast, monoclonal antibodies represent a single B lymphocyte generating antibodies to one specific epitope.</a:t>
            </a:r>
          </a:p>
          <a:p>
            <a:endParaRPr lang="en-GB" dirty="0"/>
          </a:p>
          <a:p>
            <a:r>
              <a:rPr lang="en-GB" sz="900" dirty="0"/>
              <a:t>Reference</a:t>
            </a:r>
          </a:p>
          <a:p>
            <a:r>
              <a:rPr lang="en-US" sz="900" dirty="0"/>
              <a:t>Silberstein S et al. </a:t>
            </a:r>
            <a:r>
              <a:rPr lang="en-GB" sz="900" dirty="0"/>
              <a:t>Therapeutic monoclonal antibodies: what headache specialists need to know. Headache 2015;55:1171</a:t>
            </a:r>
            <a:endParaRPr lang="en-US" sz="900" dirty="0"/>
          </a:p>
        </p:txBody>
      </p:sp>
      <p:sp>
        <p:nvSpPr>
          <p:cNvPr id="4" name="Slide Number Placeholder 3"/>
          <p:cNvSpPr>
            <a:spLocks noGrp="1"/>
          </p:cNvSpPr>
          <p:nvPr>
            <p:ph type="sldNum" sz="quarter" idx="10"/>
          </p:nvPr>
        </p:nvSpPr>
        <p:spPr/>
        <p:txBody>
          <a:bodyPr/>
          <a:lstStyle/>
          <a:p>
            <a:fld id="{36A1DC9E-DA0F-4931-AC75-F611E6AEE7BD}" type="slidenum">
              <a:rPr lang="en-US" smtClean="0"/>
              <a:t>3</a:t>
            </a:fld>
            <a:endParaRPr lang="en-US" dirty="0"/>
          </a:p>
        </p:txBody>
      </p:sp>
    </p:spTree>
    <p:extLst>
      <p:ext uri="{BB962C8B-B14F-4D97-AF65-F5344CB8AC3E}">
        <p14:creationId xmlns:p14="http://schemas.microsoft.com/office/powerpoint/2010/main" val="3335802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503917"/>
            <a:ext cx="5486400" cy="3600450"/>
          </a:xfrm>
        </p:spPr>
        <p:txBody>
          <a:bodyPr/>
          <a:lstStyle/>
          <a:p>
            <a:r>
              <a:rPr lang="en-GB" sz="1000" b="1" dirty="0"/>
              <a:t>Structure of the antibody: immunoglobulin (Ig) glycoprotein</a:t>
            </a:r>
          </a:p>
          <a:p>
            <a:r>
              <a:rPr lang="en-GB" sz="1000" dirty="0"/>
              <a:t>Antibodies are large glycoproteins (immunoglobulins) which are composed of 2 identical heavy chains connected through disulfide bonds to 2 identical light chains. These form the classic Y-shaped structure. </a:t>
            </a:r>
          </a:p>
          <a:p>
            <a:endParaRPr lang="en-GB" sz="1000" dirty="0"/>
          </a:p>
          <a:p>
            <a:r>
              <a:rPr lang="en-GB" sz="1000" dirty="0"/>
              <a:t>Both chains contain variable and constant regions. The light chain contains 1 variable and 1 constant domain, while the heavy chain contains 1 variable domain and 3 constant domains.</a:t>
            </a:r>
          </a:p>
          <a:p>
            <a:endParaRPr lang="en-GB" dirty="0"/>
          </a:p>
          <a:p>
            <a:r>
              <a:rPr lang="en-GB" sz="900" dirty="0"/>
              <a:t>Reference</a:t>
            </a:r>
          </a:p>
          <a:p>
            <a:r>
              <a:rPr lang="en-US" sz="900" dirty="0"/>
              <a:t>Silberstein S et al. </a:t>
            </a:r>
            <a:r>
              <a:rPr lang="en-GB" sz="900" dirty="0"/>
              <a:t>Therapeutic monoclonal antibodies: what headache specialists need to know. Headache 2015;55:1171</a:t>
            </a:r>
            <a:endParaRPr lang="en-US" sz="900" dirty="0"/>
          </a:p>
          <a:p>
            <a:endParaRPr lang="en-US" dirty="0"/>
          </a:p>
        </p:txBody>
      </p:sp>
      <p:sp>
        <p:nvSpPr>
          <p:cNvPr id="4" name="Slide Number Placeholder 3"/>
          <p:cNvSpPr>
            <a:spLocks noGrp="1"/>
          </p:cNvSpPr>
          <p:nvPr>
            <p:ph type="sldNum" sz="quarter" idx="10"/>
          </p:nvPr>
        </p:nvSpPr>
        <p:spPr/>
        <p:txBody>
          <a:bodyPr/>
          <a:lstStyle/>
          <a:p>
            <a:fld id="{36A1DC9E-DA0F-4931-AC75-F611E6AEE7BD}" type="slidenum">
              <a:rPr lang="en-US" smtClean="0"/>
              <a:t>4</a:t>
            </a:fld>
            <a:endParaRPr lang="en-US" dirty="0"/>
          </a:p>
        </p:txBody>
      </p:sp>
    </p:spTree>
    <p:extLst>
      <p:ext uri="{BB962C8B-B14F-4D97-AF65-F5344CB8AC3E}">
        <p14:creationId xmlns:p14="http://schemas.microsoft.com/office/powerpoint/2010/main" val="1292411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Antibody isotypes</a:t>
            </a:r>
          </a:p>
          <a:p>
            <a:r>
              <a:rPr lang="en-GB" sz="1000" dirty="0"/>
              <a:t>Five different immunoglobulin isotypes or families exist in humans: </a:t>
            </a:r>
            <a:r>
              <a:rPr lang="de-DE" sz="1000" dirty="0"/>
              <a:t>Ig alpha (IgA), Ig delta (IgD), Ig epsilon (IgE), Ig gamma (IgG), and Ig mu (IgM). </a:t>
            </a:r>
            <a:r>
              <a:rPr lang="en-GB" sz="1000" dirty="0"/>
              <a:t>The constant region is the same in all antibodies of the same family. </a:t>
            </a:r>
          </a:p>
          <a:p>
            <a:endParaRPr lang="en-GB" dirty="0"/>
          </a:p>
          <a:p>
            <a:r>
              <a:rPr lang="en-GB" sz="900" dirty="0"/>
              <a:t>Reference</a:t>
            </a:r>
          </a:p>
          <a:p>
            <a:r>
              <a:rPr lang="en-GB" sz="900" dirty="0"/>
              <a:t>Silberstein S et al. Therapeutic monoclonal antibodies: what headache specialists need to know. Headache 2015;55:1171</a:t>
            </a:r>
          </a:p>
          <a:p>
            <a:endParaRPr lang="en-US" dirty="0"/>
          </a:p>
        </p:txBody>
      </p:sp>
      <p:sp>
        <p:nvSpPr>
          <p:cNvPr id="4" name="Slide Number Placeholder 3"/>
          <p:cNvSpPr>
            <a:spLocks noGrp="1"/>
          </p:cNvSpPr>
          <p:nvPr>
            <p:ph type="sldNum" sz="quarter" idx="10"/>
          </p:nvPr>
        </p:nvSpPr>
        <p:spPr/>
        <p:txBody>
          <a:bodyPr/>
          <a:lstStyle/>
          <a:p>
            <a:fld id="{36A1DC9E-DA0F-4931-AC75-F611E6AEE7BD}" type="slidenum">
              <a:rPr lang="en-US" smtClean="0"/>
              <a:t>5</a:t>
            </a:fld>
            <a:endParaRPr lang="en-US" dirty="0"/>
          </a:p>
        </p:txBody>
      </p:sp>
    </p:spTree>
    <p:extLst>
      <p:ext uri="{BB962C8B-B14F-4D97-AF65-F5344CB8AC3E}">
        <p14:creationId xmlns:p14="http://schemas.microsoft.com/office/powerpoint/2010/main" val="3513353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Most antibodies are immunoglobulin G (IgG)</a:t>
            </a:r>
          </a:p>
          <a:p>
            <a:r>
              <a:rPr lang="en-GB" sz="1000" dirty="0"/>
              <a:t>Therapeutic monoclonal antibodies are composed of IgG isotypes. These can be further classified to IgG1–IgG4. Each subclass has a different ability to activate host immune function, allowing this to be tailored to a specific disease.</a:t>
            </a:r>
          </a:p>
          <a:p>
            <a:endParaRPr lang="en-GB" dirty="0"/>
          </a:p>
          <a:p>
            <a:r>
              <a:rPr lang="en-GB" sz="900" dirty="0"/>
              <a:t>Reference</a:t>
            </a:r>
          </a:p>
          <a:p>
            <a:r>
              <a:rPr lang="en-GB" sz="900" dirty="0"/>
              <a:t>Silberstein S et al. Therapeutic monoclonal antibodies: what headache specialists need to know. Headache 2015;55:1171</a:t>
            </a:r>
          </a:p>
          <a:p>
            <a:endParaRPr lang="en-GB" dirty="0"/>
          </a:p>
          <a:p>
            <a:endParaRPr lang="en-GB" dirty="0"/>
          </a:p>
          <a:p>
            <a:endParaRPr lang="en-US" dirty="0"/>
          </a:p>
        </p:txBody>
      </p:sp>
      <p:sp>
        <p:nvSpPr>
          <p:cNvPr id="4" name="Slide Number Placeholder 3"/>
          <p:cNvSpPr>
            <a:spLocks noGrp="1"/>
          </p:cNvSpPr>
          <p:nvPr>
            <p:ph type="sldNum" sz="quarter" idx="10"/>
          </p:nvPr>
        </p:nvSpPr>
        <p:spPr/>
        <p:txBody>
          <a:bodyPr/>
          <a:lstStyle/>
          <a:p>
            <a:fld id="{36A1DC9E-DA0F-4931-AC75-F611E6AEE7BD}" type="slidenum">
              <a:rPr lang="en-US" smtClean="0"/>
              <a:t>6</a:t>
            </a:fld>
            <a:endParaRPr lang="en-US" dirty="0"/>
          </a:p>
        </p:txBody>
      </p:sp>
    </p:spTree>
    <p:extLst>
      <p:ext uri="{BB962C8B-B14F-4D97-AF65-F5344CB8AC3E}">
        <p14:creationId xmlns:p14="http://schemas.microsoft.com/office/powerpoint/2010/main" val="3628132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Human IgG receptors</a:t>
            </a:r>
          </a:p>
          <a:p>
            <a:r>
              <a:rPr lang="en-GB" sz="1000" dirty="0"/>
              <a:t>An IgG receptor is a protein found on the surface of certain cells, including B cells, that contribute to the protective functions of the immune system. Its name is derived from its binding specificity for a part of an antibody known as the Fc (Fragment, crystallizable) region.</a:t>
            </a:r>
          </a:p>
          <a:p>
            <a:endParaRPr lang="en-GB" sz="1000" dirty="0"/>
          </a:p>
          <a:p>
            <a:r>
              <a:rPr lang="en-GB" sz="1000" dirty="0"/>
              <a:t>The types of Fc receptors are classified based on the type of antibody that they recognize. All of the Fcγ receptors (FcγR) belong to the immunoglobulin superfamily but differ in their affinity for IgG.</a:t>
            </a:r>
          </a:p>
          <a:p>
            <a:endParaRPr lang="en-GB" dirty="0"/>
          </a:p>
          <a:p>
            <a:r>
              <a:rPr lang="en-GB" sz="900" dirty="0"/>
              <a:t>Reference</a:t>
            </a:r>
          </a:p>
          <a:p>
            <a:r>
              <a:rPr lang="en-GB" sz="900" dirty="0"/>
              <a:t>Silberstein S et al. Therapeutic monoclonal antibodies: what headache specialists need to know. Headache 2015;55:1171</a:t>
            </a:r>
          </a:p>
          <a:p>
            <a:endParaRPr lang="en-GB" dirty="0"/>
          </a:p>
          <a:p>
            <a:endParaRPr lang="en-US" dirty="0"/>
          </a:p>
        </p:txBody>
      </p:sp>
      <p:sp>
        <p:nvSpPr>
          <p:cNvPr id="4" name="Slide Number Placeholder 3"/>
          <p:cNvSpPr>
            <a:spLocks noGrp="1"/>
          </p:cNvSpPr>
          <p:nvPr>
            <p:ph type="sldNum" sz="quarter" idx="10"/>
          </p:nvPr>
        </p:nvSpPr>
        <p:spPr/>
        <p:txBody>
          <a:bodyPr/>
          <a:lstStyle/>
          <a:p>
            <a:fld id="{36A1DC9E-DA0F-4931-AC75-F611E6AEE7BD}" type="slidenum">
              <a:rPr lang="en-US" smtClean="0"/>
              <a:t>7</a:t>
            </a:fld>
            <a:endParaRPr lang="en-US" dirty="0"/>
          </a:p>
        </p:txBody>
      </p:sp>
    </p:spTree>
    <p:extLst>
      <p:ext uri="{BB962C8B-B14F-4D97-AF65-F5344CB8AC3E}">
        <p14:creationId xmlns:p14="http://schemas.microsoft.com/office/powerpoint/2010/main" val="2317726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Nomenclature for therapeutic monoclonal antibodies</a:t>
            </a:r>
          </a:p>
          <a:p>
            <a:r>
              <a:rPr lang="en-GB" sz="1000" dirty="0"/>
              <a:t>Therapeutic monoclonal antibodies have evolved to include fewer nonhuman</a:t>
            </a:r>
          </a:p>
          <a:p>
            <a:r>
              <a:rPr lang="en-GB" sz="1000" dirty="0"/>
              <a:t>sequences, which are recognized as foreign. This is reflected in the nomenclature as shown in the slide.</a:t>
            </a:r>
          </a:p>
          <a:p>
            <a:endParaRPr lang="en-GB" dirty="0"/>
          </a:p>
          <a:p>
            <a:r>
              <a:rPr lang="en-GB" sz="900" dirty="0"/>
              <a:t>Reference</a:t>
            </a:r>
          </a:p>
          <a:p>
            <a:r>
              <a:rPr lang="en-GB" sz="900" dirty="0"/>
              <a:t>Silberstein S et al. Therapeutic monoclonal antibodies: what headache specialists need to know. Headache 2015;55:1171</a:t>
            </a:r>
          </a:p>
          <a:p>
            <a:endParaRPr lang="en-US" dirty="0"/>
          </a:p>
        </p:txBody>
      </p:sp>
      <p:sp>
        <p:nvSpPr>
          <p:cNvPr id="4" name="Slide Number Placeholder 3"/>
          <p:cNvSpPr>
            <a:spLocks noGrp="1"/>
          </p:cNvSpPr>
          <p:nvPr>
            <p:ph type="sldNum" sz="quarter" idx="10"/>
          </p:nvPr>
        </p:nvSpPr>
        <p:spPr/>
        <p:txBody>
          <a:bodyPr/>
          <a:lstStyle/>
          <a:p>
            <a:fld id="{36A1DC9E-DA0F-4931-AC75-F611E6AEE7BD}" type="slidenum">
              <a:rPr lang="en-US" smtClean="0"/>
              <a:t>8</a:t>
            </a:fld>
            <a:endParaRPr lang="en-US" dirty="0"/>
          </a:p>
        </p:txBody>
      </p:sp>
    </p:spTree>
    <p:extLst>
      <p:ext uri="{BB962C8B-B14F-4D97-AF65-F5344CB8AC3E}">
        <p14:creationId xmlns:p14="http://schemas.microsoft.com/office/powerpoint/2010/main" val="1998641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50" b="1" dirty="0"/>
              <a:t>Mechanism of action of therapeutic monoclonal antibodies</a:t>
            </a:r>
          </a:p>
          <a:p>
            <a:r>
              <a:rPr lang="en-GB" sz="1050" dirty="0"/>
              <a:t>Therapeutic monoclonal antibodies are designed to either destroy target cells (as in cancer therapeutics) or to alter target-cell function without cell destruction (as in monoclonal antibodies to CGRP or its receptor).</a:t>
            </a:r>
          </a:p>
          <a:p>
            <a:endParaRPr lang="en-GB" sz="1050" dirty="0"/>
          </a:p>
          <a:p>
            <a:r>
              <a:rPr lang="en-GB" sz="1050" dirty="0"/>
              <a:t>Therapeutic monoclonal antibodies also have indirect mechanisms of action in which the</a:t>
            </a:r>
          </a:p>
          <a:p>
            <a:r>
              <a:rPr lang="en-GB" sz="1050" dirty="0"/>
              <a:t>native effector function is harnessed to induce cell complement or cell-mediated toxicity by binding of the Fc region of the antibody to Fc receptors on effector cells of the immune system.</a:t>
            </a:r>
          </a:p>
          <a:p>
            <a:endParaRPr lang="en-GB" dirty="0"/>
          </a:p>
          <a:p>
            <a:r>
              <a:rPr lang="en-GB" sz="900" dirty="0"/>
              <a:t>Reference</a:t>
            </a:r>
          </a:p>
          <a:p>
            <a:r>
              <a:rPr lang="en-GB" sz="900" dirty="0"/>
              <a:t>Silberstein S et al. Therapeutic monoclonal antibodies: what headache specialists need to know. Headache 2015;55:1171</a:t>
            </a:r>
          </a:p>
          <a:p>
            <a:endParaRPr lang="en-GB" dirty="0"/>
          </a:p>
          <a:p>
            <a:endParaRPr lang="en-US" dirty="0"/>
          </a:p>
        </p:txBody>
      </p:sp>
      <p:sp>
        <p:nvSpPr>
          <p:cNvPr id="4" name="Slide Number Placeholder 3"/>
          <p:cNvSpPr>
            <a:spLocks noGrp="1"/>
          </p:cNvSpPr>
          <p:nvPr>
            <p:ph type="sldNum" sz="quarter" idx="10"/>
          </p:nvPr>
        </p:nvSpPr>
        <p:spPr/>
        <p:txBody>
          <a:bodyPr/>
          <a:lstStyle/>
          <a:p>
            <a:fld id="{36A1DC9E-DA0F-4931-AC75-F611E6AEE7BD}" type="slidenum">
              <a:rPr lang="en-US" smtClean="0"/>
              <a:t>9</a:t>
            </a:fld>
            <a:endParaRPr lang="en-US" dirty="0"/>
          </a:p>
        </p:txBody>
      </p:sp>
    </p:spTree>
    <p:extLst>
      <p:ext uri="{BB962C8B-B14F-4D97-AF65-F5344CB8AC3E}">
        <p14:creationId xmlns:p14="http://schemas.microsoft.com/office/powerpoint/2010/main" val="3411312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7270904" y="4685596"/>
            <a:ext cx="1637681" cy="340195"/>
          </a:xfrm>
          <a:prstGeom prst="rect">
            <a:avLst/>
          </a:prstGeom>
        </p:spPr>
      </p:pic>
      <p:cxnSp>
        <p:nvCxnSpPr>
          <p:cNvPr id="8" name="Straight Connector 7"/>
          <p:cNvCxnSpPr/>
          <p:nvPr userDrawn="1"/>
        </p:nvCxnSpPr>
        <p:spPr>
          <a:xfrm>
            <a:off x="0" y="4559606"/>
            <a:ext cx="9144000" cy="0"/>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9" name="Title 10"/>
          <p:cNvSpPr>
            <a:spLocks noGrp="1"/>
          </p:cNvSpPr>
          <p:nvPr>
            <p:ph type="title"/>
          </p:nvPr>
        </p:nvSpPr>
        <p:spPr>
          <a:xfrm>
            <a:off x="235415" y="123903"/>
            <a:ext cx="8673170" cy="396488"/>
          </a:xfrm>
          <a:prstGeom prst="rect">
            <a:avLst/>
          </a:prstGeom>
        </p:spPr>
        <p:txBody>
          <a:bodyPr>
            <a:noAutofit/>
          </a:bodyPr>
          <a:lstStyle>
            <a:lvl1pPr algn="l">
              <a:defRPr sz="2000" b="0" spc="0">
                <a:solidFill>
                  <a:srgbClr val="5F0EAA"/>
                </a:solidFill>
              </a:defRPr>
            </a:lvl1pPr>
          </a:lstStyle>
          <a:p>
            <a:r>
              <a:rPr lang="en-GB" dirty="0"/>
              <a:t>Click to edit Master title style</a:t>
            </a:r>
            <a:endParaRPr lang="en-US" dirty="0"/>
          </a:p>
        </p:txBody>
      </p:sp>
      <p:sp>
        <p:nvSpPr>
          <p:cNvPr id="10" name="Text Placeholder 12"/>
          <p:cNvSpPr>
            <a:spLocks noGrp="1"/>
          </p:cNvSpPr>
          <p:nvPr>
            <p:ph type="body" sz="quarter" idx="10" hasCustomPrompt="1"/>
          </p:nvPr>
        </p:nvSpPr>
        <p:spPr>
          <a:xfrm>
            <a:off x="235414" y="917575"/>
            <a:ext cx="8673171" cy="3443288"/>
          </a:xfrm>
          <a:prstGeom prst="rect">
            <a:avLst/>
          </a:prstGeom>
        </p:spPr>
        <p:txBody>
          <a:bodyPr>
            <a:normAutofit/>
          </a:bodyPr>
          <a:lstStyle>
            <a:lvl1pPr marL="0" indent="0">
              <a:buNone/>
              <a:defRPr sz="1100" spc="0">
                <a:solidFill>
                  <a:schemeClr val="tx1">
                    <a:lumMod val="65000"/>
                    <a:lumOff val="35000"/>
                  </a:schemeClr>
                </a:solidFill>
              </a:defRPr>
            </a:lvl1pPr>
          </a:lstStyle>
          <a:p>
            <a:pPr lvl="0"/>
            <a:r>
              <a:rPr lang="en-US" dirty="0"/>
              <a:t>Click to Edit</a:t>
            </a:r>
          </a:p>
        </p:txBody>
      </p:sp>
      <p:sp>
        <p:nvSpPr>
          <p:cNvPr id="11" name="Text Placeholder 14"/>
          <p:cNvSpPr>
            <a:spLocks noGrp="1"/>
          </p:cNvSpPr>
          <p:nvPr>
            <p:ph type="body" sz="quarter" idx="11" hasCustomPrompt="1"/>
          </p:nvPr>
        </p:nvSpPr>
        <p:spPr>
          <a:xfrm>
            <a:off x="235414" y="4686300"/>
            <a:ext cx="6473903" cy="339725"/>
          </a:xfrm>
          <a:prstGeom prst="rect">
            <a:avLst/>
          </a:prstGeom>
        </p:spPr>
        <p:txBody>
          <a:bodyPr lIns="0" tIns="0" bIns="0" anchor="ctr" anchorCtr="0">
            <a:noAutofit/>
          </a:bodyPr>
          <a:lstStyle>
            <a:lvl1pPr marL="0" indent="0">
              <a:lnSpc>
                <a:spcPct val="70000"/>
              </a:lnSpc>
              <a:buNone/>
              <a:defRPr sz="600">
                <a:solidFill>
                  <a:schemeClr val="bg1">
                    <a:lumMod val="50000"/>
                  </a:schemeClr>
                </a:solidFill>
              </a:defRPr>
            </a:lvl1pPr>
          </a:lstStyle>
          <a:p>
            <a:pPr lvl="0"/>
            <a:r>
              <a:rPr lang="en-GB" dirty="0"/>
              <a:t>References</a:t>
            </a:r>
            <a:endParaRPr lang="en-US" dirty="0"/>
          </a:p>
        </p:txBody>
      </p:sp>
      <p:sp>
        <p:nvSpPr>
          <p:cNvPr id="12" name="Rectangle 11"/>
          <p:cNvSpPr/>
          <p:nvPr userDrawn="1"/>
        </p:nvSpPr>
        <p:spPr>
          <a:xfrm>
            <a:off x="147156" y="90405"/>
            <a:ext cx="45719" cy="460121"/>
          </a:xfrm>
          <a:prstGeom prst="rect">
            <a:avLst/>
          </a:prstGeom>
          <a:solidFill>
            <a:schemeClr val="accent6">
              <a:lumMod val="50000"/>
            </a:schemeClr>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21/05/2019</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21/05/2019</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2417996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21/05/2019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3585226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21/05/2019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467216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21/05/2019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0133197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2560D-EC28-3B41-86E8-18F1CE0113B4}" type="datetimeFigureOut">
              <a:rPr lang="en-US" smtClean="0"/>
              <a:t>21/05/2019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6472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t>21/05/2019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717741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2560D-EC28-3B41-86E8-18F1CE0113B4}" type="datetimeFigureOut">
              <a:rPr lang="en-US" smtClean="0"/>
              <a:t>21/05/2019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4940991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21/05/2019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7352238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21/05/2019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400292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21/05/2019</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3220382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21/05/2019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0582458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21/05/2019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6608592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21/05/2019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5066550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6" descr="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496" cy="5143500"/>
          </a:xfrm>
          <a:prstGeom prst="rect">
            <a:avLst/>
          </a:prstGeom>
        </p:spPr>
      </p:pic>
      <p:sp>
        <p:nvSpPr>
          <p:cNvPr id="2" name="Title 1"/>
          <p:cNvSpPr>
            <a:spLocks noGrp="1"/>
          </p:cNvSpPr>
          <p:nvPr>
            <p:ph type="title" hasCustomPrompt="1"/>
          </p:nvPr>
        </p:nvSpPr>
        <p:spPr>
          <a:xfrm>
            <a:off x="457200" y="839932"/>
            <a:ext cx="7070436" cy="3463636"/>
          </a:xfrm>
        </p:spPr>
        <p:txBody>
          <a:bodyPr>
            <a:normAutofit/>
          </a:bodyPr>
          <a:lstStyle>
            <a:lvl1pPr algn="l">
              <a:defRPr sz="2500" b="1">
                <a:solidFill>
                  <a:schemeClr val="bg1"/>
                </a:solidFill>
              </a:defRPr>
            </a:lvl1pPr>
          </a:lstStyle>
          <a:p>
            <a:r>
              <a:rPr lang="en-US" dirty="0"/>
              <a:t>CLICK TO EDIT</a:t>
            </a:r>
          </a:p>
        </p:txBody>
      </p:sp>
    </p:spTree>
    <p:extLst>
      <p:ext uri="{BB962C8B-B14F-4D97-AF65-F5344CB8AC3E}">
        <p14:creationId xmlns:p14="http://schemas.microsoft.com/office/powerpoint/2010/main" val="13013555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7" name="Picture 6" descr="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496" cy="5143500"/>
          </a:xfrm>
          <a:prstGeom prst="rect">
            <a:avLst/>
          </a:prstGeom>
        </p:spPr>
      </p:pic>
      <p:sp>
        <p:nvSpPr>
          <p:cNvPr id="2" name="Title 1"/>
          <p:cNvSpPr>
            <a:spLocks noGrp="1"/>
          </p:cNvSpPr>
          <p:nvPr>
            <p:ph type="title" hasCustomPrompt="1"/>
          </p:nvPr>
        </p:nvSpPr>
        <p:spPr>
          <a:xfrm>
            <a:off x="457200" y="839932"/>
            <a:ext cx="7070436" cy="3463636"/>
          </a:xfrm>
        </p:spPr>
        <p:txBody>
          <a:bodyPr>
            <a:normAutofit/>
          </a:bodyPr>
          <a:lstStyle>
            <a:lvl1pPr algn="l">
              <a:defRPr sz="2500" b="1">
                <a:solidFill>
                  <a:schemeClr val="bg1"/>
                </a:solidFill>
              </a:defRPr>
            </a:lvl1pPr>
          </a:lstStyle>
          <a:p>
            <a:r>
              <a:rPr lang="en-US" dirty="0"/>
              <a:t>CLICK TO EDIT</a:t>
            </a:r>
          </a:p>
        </p:txBody>
      </p:sp>
    </p:spTree>
    <p:extLst>
      <p:ext uri="{BB962C8B-B14F-4D97-AF65-F5344CB8AC3E}">
        <p14:creationId xmlns:p14="http://schemas.microsoft.com/office/powerpoint/2010/main" val="11036827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7" name="Picture 6" descr="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496" cy="5143500"/>
          </a:xfrm>
          <a:prstGeom prst="rect">
            <a:avLst/>
          </a:prstGeom>
        </p:spPr>
      </p:pic>
      <p:sp>
        <p:nvSpPr>
          <p:cNvPr id="8" name="Title 1"/>
          <p:cNvSpPr>
            <a:spLocks noGrp="1"/>
          </p:cNvSpPr>
          <p:nvPr>
            <p:ph type="title" hasCustomPrompt="1"/>
          </p:nvPr>
        </p:nvSpPr>
        <p:spPr>
          <a:xfrm>
            <a:off x="457200" y="839932"/>
            <a:ext cx="7070436" cy="3463636"/>
          </a:xfrm>
          <a:prstGeom prst="rect">
            <a:avLst/>
          </a:prstGeom>
        </p:spPr>
        <p:txBody>
          <a:bodyPr anchor="ctr">
            <a:normAutofit/>
          </a:bodyPr>
          <a:lstStyle>
            <a:lvl1pPr algn="l">
              <a:defRPr sz="2500" b="1">
                <a:solidFill>
                  <a:schemeClr val="bg1"/>
                </a:solidFill>
              </a:defRPr>
            </a:lvl1pPr>
          </a:lstStyle>
          <a:p>
            <a:r>
              <a:rPr lang="en-US" dirty="0"/>
              <a:t>CLICK TO EDIT</a:t>
            </a:r>
          </a:p>
        </p:txBody>
      </p:sp>
    </p:spTree>
    <p:extLst>
      <p:ext uri="{BB962C8B-B14F-4D97-AF65-F5344CB8AC3E}">
        <p14:creationId xmlns:p14="http://schemas.microsoft.com/office/powerpoint/2010/main" val="20427571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7" name="Picture 6" descr="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496" cy="5143500"/>
          </a:xfrm>
          <a:prstGeom prst="rect">
            <a:avLst/>
          </a:prstGeom>
        </p:spPr>
      </p:pic>
      <p:sp>
        <p:nvSpPr>
          <p:cNvPr id="8" name="Title 1"/>
          <p:cNvSpPr>
            <a:spLocks noGrp="1"/>
          </p:cNvSpPr>
          <p:nvPr>
            <p:ph type="title" hasCustomPrompt="1"/>
          </p:nvPr>
        </p:nvSpPr>
        <p:spPr>
          <a:xfrm>
            <a:off x="457200" y="839932"/>
            <a:ext cx="7070436" cy="3463636"/>
          </a:xfrm>
          <a:prstGeom prst="rect">
            <a:avLst/>
          </a:prstGeom>
        </p:spPr>
        <p:txBody>
          <a:bodyPr anchor="ctr">
            <a:normAutofit/>
          </a:bodyPr>
          <a:lstStyle>
            <a:lvl1pPr algn="l">
              <a:defRPr sz="2500" b="1">
                <a:solidFill>
                  <a:schemeClr val="bg1"/>
                </a:solidFill>
              </a:defRPr>
            </a:lvl1pPr>
          </a:lstStyle>
          <a:p>
            <a:r>
              <a:rPr lang="en-US" dirty="0"/>
              <a:t>CLICK TO EDIT</a:t>
            </a:r>
          </a:p>
        </p:txBody>
      </p:sp>
    </p:spTree>
    <p:extLst>
      <p:ext uri="{BB962C8B-B14F-4D97-AF65-F5344CB8AC3E}">
        <p14:creationId xmlns:p14="http://schemas.microsoft.com/office/powerpoint/2010/main" val="25401629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7" name="Picture 6" descr="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496" cy="5143500"/>
          </a:xfrm>
          <a:prstGeom prst="rect">
            <a:avLst/>
          </a:prstGeom>
        </p:spPr>
      </p:pic>
      <p:sp>
        <p:nvSpPr>
          <p:cNvPr id="8" name="Title 1"/>
          <p:cNvSpPr>
            <a:spLocks noGrp="1"/>
          </p:cNvSpPr>
          <p:nvPr>
            <p:ph type="title" hasCustomPrompt="1"/>
          </p:nvPr>
        </p:nvSpPr>
        <p:spPr>
          <a:xfrm>
            <a:off x="457200" y="839932"/>
            <a:ext cx="7070436" cy="3463636"/>
          </a:xfrm>
          <a:prstGeom prst="rect">
            <a:avLst/>
          </a:prstGeom>
        </p:spPr>
        <p:txBody>
          <a:bodyPr anchor="ctr">
            <a:normAutofit/>
          </a:bodyPr>
          <a:lstStyle>
            <a:lvl1pPr algn="l">
              <a:defRPr sz="2500" b="1">
                <a:solidFill>
                  <a:schemeClr val="bg1"/>
                </a:solidFill>
              </a:defRPr>
            </a:lvl1pPr>
          </a:lstStyle>
          <a:p>
            <a:r>
              <a:rPr lang="en-US" dirty="0"/>
              <a:t>CLICK TO EDIT</a:t>
            </a:r>
          </a:p>
        </p:txBody>
      </p:sp>
    </p:spTree>
    <p:extLst>
      <p:ext uri="{BB962C8B-B14F-4D97-AF65-F5344CB8AC3E}">
        <p14:creationId xmlns:p14="http://schemas.microsoft.com/office/powerpoint/2010/main" val="31357507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7" name="Picture 6" descr="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496" cy="5143500"/>
          </a:xfrm>
          <a:prstGeom prst="rect">
            <a:avLst/>
          </a:prstGeom>
        </p:spPr>
      </p:pic>
      <p:sp>
        <p:nvSpPr>
          <p:cNvPr id="8" name="Title 1"/>
          <p:cNvSpPr>
            <a:spLocks noGrp="1"/>
          </p:cNvSpPr>
          <p:nvPr>
            <p:ph type="title" hasCustomPrompt="1"/>
          </p:nvPr>
        </p:nvSpPr>
        <p:spPr>
          <a:xfrm>
            <a:off x="457200" y="839932"/>
            <a:ext cx="7070436" cy="3463636"/>
          </a:xfrm>
          <a:prstGeom prst="rect">
            <a:avLst/>
          </a:prstGeom>
        </p:spPr>
        <p:txBody>
          <a:bodyPr anchor="ctr">
            <a:normAutofit/>
          </a:bodyPr>
          <a:lstStyle>
            <a:lvl1pPr algn="l">
              <a:defRPr sz="2500" b="1">
                <a:solidFill>
                  <a:schemeClr val="bg1"/>
                </a:solidFill>
              </a:defRPr>
            </a:lvl1pPr>
          </a:lstStyle>
          <a:p>
            <a:r>
              <a:rPr lang="en-US" dirty="0"/>
              <a:t>CLICK TO EDIT</a:t>
            </a:r>
          </a:p>
        </p:txBody>
      </p:sp>
    </p:spTree>
    <p:extLst>
      <p:ext uri="{BB962C8B-B14F-4D97-AF65-F5344CB8AC3E}">
        <p14:creationId xmlns:p14="http://schemas.microsoft.com/office/powerpoint/2010/main" val="25198984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7" name="Picture 6" descr="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496" cy="5143500"/>
          </a:xfrm>
          <a:prstGeom prst="rect">
            <a:avLst/>
          </a:prstGeom>
        </p:spPr>
      </p:pic>
      <p:sp>
        <p:nvSpPr>
          <p:cNvPr id="8" name="Title 1"/>
          <p:cNvSpPr>
            <a:spLocks noGrp="1"/>
          </p:cNvSpPr>
          <p:nvPr>
            <p:ph type="title" hasCustomPrompt="1"/>
          </p:nvPr>
        </p:nvSpPr>
        <p:spPr>
          <a:xfrm>
            <a:off x="457200" y="839932"/>
            <a:ext cx="7070436" cy="3463636"/>
          </a:xfrm>
          <a:prstGeom prst="rect">
            <a:avLst/>
          </a:prstGeom>
        </p:spPr>
        <p:txBody>
          <a:bodyPr anchor="ctr">
            <a:normAutofit/>
          </a:bodyPr>
          <a:lstStyle>
            <a:lvl1pPr algn="l">
              <a:defRPr sz="2500" b="1">
                <a:solidFill>
                  <a:schemeClr val="bg1"/>
                </a:solidFill>
              </a:defRPr>
            </a:lvl1pPr>
          </a:lstStyle>
          <a:p>
            <a:r>
              <a:rPr lang="en-US" dirty="0"/>
              <a:t>CLICK TO EDIT</a:t>
            </a:r>
          </a:p>
        </p:txBody>
      </p:sp>
    </p:spTree>
    <p:extLst>
      <p:ext uri="{BB962C8B-B14F-4D97-AF65-F5344CB8AC3E}">
        <p14:creationId xmlns:p14="http://schemas.microsoft.com/office/powerpoint/2010/main" val="2226359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4A9E7B99-7C3F-4BC3-B7B8-7E1F8C620B24}" type="datetime1">
              <a:rPr lang="en-US" smtClean="0"/>
              <a:pPr/>
              <a:t>21/05/2019</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91AF2B4D-6B12-4EDF-87BB-2B55CECB6611}" type="slidenum">
              <a:rPr lang="en-US" smtClean="0"/>
              <a:pPr/>
              <a:t>‹#›</a:t>
            </a:fld>
            <a:endParaRPr lang="en-US" dirty="0"/>
          </a:p>
        </p:txBody>
      </p:sp>
    </p:spTree>
    <p:extLst>
      <p:ext uri="{BB962C8B-B14F-4D97-AF65-F5344CB8AC3E}">
        <p14:creationId xmlns:p14="http://schemas.microsoft.com/office/powerpoint/2010/main" val="11223948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7" name="Picture 6" descr="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496" cy="5143500"/>
          </a:xfrm>
          <a:prstGeom prst="rect">
            <a:avLst/>
          </a:prstGeom>
        </p:spPr>
      </p:pic>
      <p:sp>
        <p:nvSpPr>
          <p:cNvPr id="8" name="Title 1"/>
          <p:cNvSpPr>
            <a:spLocks noGrp="1"/>
          </p:cNvSpPr>
          <p:nvPr>
            <p:ph type="title" hasCustomPrompt="1"/>
          </p:nvPr>
        </p:nvSpPr>
        <p:spPr>
          <a:xfrm>
            <a:off x="457200" y="839932"/>
            <a:ext cx="7070436" cy="3463636"/>
          </a:xfrm>
          <a:prstGeom prst="rect">
            <a:avLst/>
          </a:prstGeom>
        </p:spPr>
        <p:txBody>
          <a:bodyPr anchor="ctr">
            <a:normAutofit/>
          </a:bodyPr>
          <a:lstStyle>
            <a:lvl1pPr algn="l">
              <a:defRPr sz="2500" b="1">
                <a:solidFill>
                  <a:schemeClr val="bg1"/>
                </a:solidFill>
              </a:defRPr>
            </a:lvl1pPr>
          </a:lstStyle>
          <a:p>
            <a:r>
              <a:rPr lang="en-US" dirty="0"/>
              <a:t>CLICK TO EDIT</a:t>
            </a:r>
          </a:p>
        </p:txBody>
      </p:sp>
    </p:spTree>
    <p:extLst>
      <p:ext uri="{BB962C8B-B14F-4D97-AF65-F5344CB8AC3E}">
        <p14:creationId xmlns:p14="http://schemas.microsoft.com/office/powerpoint/2010/main" val="10325084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pic>
        <p:nvPicPr>
          <p:cNvPr id="7" name="Picture 6" descr="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496" cy="5143500"/>
          </a:xfrm>
          <a:prstGeom prst="rect">
            <a:avLst/>
          </a:prstGeom>
        </p:spPr>
      </p:pic>
      <p:sp>
        <p:nvSpPr>
          <p:cNvPr id="8" name="Title 1"/>
          <p:cNvSpPr>
            <a:spLocks noGrp="1"/>
          </p:cNvSpPr>
          <p:nvPr>
            <p:ph type="title" hasCustomPrompt="1"/>
          </p:nvPr>
        </p:nvSpPr>
        <p:spPr>
          <a:xfrm>
            <a:off x="457200" y="839932"/>
            <a:ext cx="7070436" cy="3463636"/>
          </a:xfrm>
          <a:prstGeom prst="rect">
            <a:avLst/>
          </a:prstGeom>
        </p:spPr>
        <p:txBody>
          <a:bodyPr anchor="ctr">
            <a:normAutofit/>
          </a:bodyPr>
          <a:lstStyle>
            <a:lvl1pPr algn="l">
              <a:defRPr sz="2500" b="1">
                <a:solidFill>
                  <a:schemeClr val="bg1"/>
                </a:solidFill>
              </a:defRPr>
            </a:lvl1pPr>
          </a:lstStyle>
          <a:p>
            <a:r>
              <a:rPr lang="en-US" dirty="0"/>
              <a:t>CLICK TO EDIT</a:t>
            </a:r>
          </a:p>
        </p:txBody>
      </p:sp>
    </p:spTree>
    <p:extLst>
      <p:ext uri="{BB962C8B-B14F-4D97-AF65-F5344CB8AC3E}">
        <p14:creationId xmlns:p14="http://schemas.microsoft.com/office/powerpoint/2010/main" val="2438588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21/05/2019</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21/05/2019</a:t>
            </a:fld>
            <a:endParaRPr lang="en-US" dirty="0"/>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21/05/2019</a:t>
            </a:fld>
            <a:endParaRPr lang="en-US" dirty="0"/>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21/05/2019</a:t>
            </a:fld>
            <a:endParaRPr lang="en-US" dirty="0"/>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21/05/2019</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21/05/2019</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20" Type="http://schemas.openxmlformats.org/officeDocument/2006/relationships/slideLayout" Target="../slideLayouts/slideLayout31.xml"/><Relationship Id="rId21" Type="http://schemas.openxmlformats.org/officeDocument/2006/relationships/theme" Target="../theme/theme2.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slideLayout" Target="../slideLayouts/slideLayout26.xml"/><Relationship Id="rId16" Type="http://schemas.openxmlformats.org/officeDocument/2006/relationships/slideLayout" Target="../slideLayouts/slideLayout27.xml"/><Relationship Id="rId17" Type="http://schemas.openxmlformats.org/officeDocument/2006/relationships/slideLayout" Target="../slideLayouts/slideLayout28.xml"/><Relationship Id="rId18" Type="http://schemas.openxmlformats.org/officeDocument/2006/relationships/slideLayout" Target="../slideLayouts/slideLayout29.xml"/><Relationship Id="rId19" Type="http://schemas.openxmlformats.org/officeDocument/2006/relationships/slideLayout" Target="../slideLayouts/slideLayout30.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21/05/2019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4053607932"/>
      </p:ext>
    </p:extLst>
  </p:cSld>
  <p:clrMap bg1="lt1" tx1="dk1" bg2="lt2" tx2="dk2" accent1="accent1" accent2="accent2" accent3="accent3" accent4="accent4" accent5="accent5" accent6="accent6" hlink="hlink" folHlink="folHlink"/>
  <p:sldLayoutIdLst>
    <p:sldLayoutId id="2147493468" r:id="rId1"/>
    <p:sldLayoutId id="2147493469" r:id="rId2"/>
    <p:sldLayoutId id="2147493470" r:id="rId3"/>
    <p:sldLayoutId id="2147493471" r:id="rId4"/>
    <p:sldLayoutId id="2147493472" r:id="rId5"/>
    <p:sldLayoutId id="2147493473" r:id="rId6"/>
    <p:sldLayoutId id="2147493474" r:id="rId7"/>
    <p:sldLayoutId id="2147493475" r:id="rId8"/>
    <p:sldLayoutId id="2147493476" r:id="rId9"/>
    <p:sldLayoutId id="2147493477" r:id="rId10"/>
    <p:sldLayoutId id="2147493478" r:id="rId11"/>
    <p:sldLayoutId id="2147493479" r:id="rId12"/>
    <p:sldLayoutId id="2147493480" r:id="rId13"/>
    <p:sldLayoutId id="2147493481" r:id="rId14"/>
    <p:sldLayoutId id="2147493482" r:id="rId15"/>
    <p:sldLayoutId id="2147493483" r:id="rId16"/>
    <p:sldLayoutId id="2147493484" r:id="rId17"/>
    <p:sldLayoutId id="2147493485" r:id="rId18"/>
    <p:sldLayoutId id="2147493486" r:id="rId19"/>
    <p:sldLayoutId id="2147493487" r:id="rId2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emf"/><Relationship Id="rId5" Type="http://schemas.openxmlformats.org/officeDocument/2006/relationships/image" Target="../media/image1.png"/><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496" cy="5143500"/>
          </a:xfrm>
          <a:prstGeom prst="rect">
            <a:avLst/>
          </a:prstGeom>
        </p:spPr>
      </p:pic>
      <p:sp>
        <p:nvSpPr>
          <p:cNvPr id="5" name="Title 1"/>
          <p:cNvSpPr>
            <a:spLocks noGrp="1"/>
          </p:cNvSpPr>
          <p:nvPr>
            <p:ph type="title"/>
          </p:nvPr>
        </p:nvSpPr>
        <p:spPr>
          <a:xfrm>
            <a:off x="685801" y="3259934"/>
            <a:ext cx="5002260" cy="1085273"/>
          </a:xfrm>
        </p:spPr>
        <p:txBody>
          <a:bodyPr>
            <a:normAutofit/>
          </a:bodyPr>
          <a:lstStyle/>
          <a:p>
            <a:pPr algn="l">
              <a:lnSpc>
                <a:spcPct val="120000"/>
              </a:lnSpc>
            </a:pPr>
            <a:r>
              <a:rPr lang="en-US" sz="2800" dirty="0">
                <a:solidFill>
                  <a:schemeClr val="bg1"/>
                </a:solidFill>
              </a:rPr>
              <a:t>A Background</a:t>
            </a:r>
          </a:p>
        </p:txBody>
      </p:sp>
      <p:sp>
        <p:nvSpPr>
          <p:cNvPr id="6" name="Title 1"/>
          <p:cNvSpPr txBox="1">
            <a:spLocks/>
          </p:cNvSpPr>
          <p:nvPr/>
        </p:nvSpPr>
        <p:spPr>
          <a:xfrm>
            <a:off x="685800" y="1574296"/>
            <a:ext cx="7267353" cy="1423940"/>
          </a:xfrm>
          <a:prstGeom prst="rect">
            <a:avLst/>
          </a:prstGeom>
        </p:spPr>
        <p:txBody>
          <a:bodyPr vert="horz" lIns="91440" tIns="45720" rIns="91440" bIns="45720" rtlCol="0" anchor="t">
            <a:no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all" spc="0" normalizeH="0" baseline="0" noProof="0" dirty="0">
                <a:ln>
                  <a:noFill/>
                </a:ln>
                <a:solidFill>
                  <a:schemeClr val="bg1"/>
                </a:solidFill>
                <a:effectLst/>
                <a:uLnTx/>
                <a:uFillTx/>
                <a:latin typeface="+mj-lt"/>
                <a:ea typeface="+mj-ea"/>
                <a:cs typeface="+mj-cs"/>
              </a:rPr>
              <a:t>THERAPEUTIC Monoclonal</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all" spc="0" normalizeH="0" baseline="0" noProof="0" dirty="0">
                <a:ln>
                  <a:noFill/>
                </a:ln>
                <a:solidFill>
                  <a:schemeClr val="bg1"/>
                </a:solidFill>
                <a:effectLst/>
                <a:uLnTx/>
                <a:uFillTx/>
                <a:latin typeface="+mj-lt"/>
                <a:ea typeface="+mj-ea"/>
                <a:cs typeface="+mj-cs"/>
              </a:rPr>
              <a:t>Antibodies:</a:t>
            </a:r>
          </a:p>
        </p:txBody>
      </p:sp>
      <p:cxnSp>
        <p:nvCxnSpPr>
          <p:cNvPr id="7" name="Straight Connector 6"/>
          <p:cNvCxnSpPr/>
          <p:nvPr/>
        </p:nvCxnSpPr>
        <p:spPr>
          <a:xfrm>
            <a:off x="800485" y="3159873"/>
            <a:ext cx="4556606" cy="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4"/>
          <a:stretch>
            <a:fillRect/>
          </a:stretch>
        </p:blipFill>
        <p:spPr>
          <a:xfrm>
            <a:off x="0" y="0"/>
            <a:ext cx="9144000" cy="1662752"/>
          </a:xfrm>
          <a:prstGeom prst="rect">
            <a:avLst/>
          </a:prstGeom>
        </p:spPr>
      </p:pic>
      <p:pic>
        <p:nvPicPr>
          <p:cNvPr id="9" name="Picture 8"/>
          <p:cNvPicPr>
            <a:picLocks noChangeAspect="1"/>
          </p:cNvPicPr>
          <p:nvPr/>
        </p:nvPicPr>
        <p:blipFill>
          <a:blip r:embed="rId5"/>
          <a:stretch>
            <a:fillRect/>
          </a:stretch>
        </p:blipFill>
        <p:spPr>
          <a:xfrm>
            <a:off x="784609" y="323997"/>
            <a:ext cx="3866765" cy="803241"/>
          </a:xfrm>
          <a:prstGeom prst="rect">
            <a:avLst/>
          </a:prstGeom>
        </p:spPr>
      </p:pic>
    </p:spTree>
    <p:extLst>
      <p:ext uri="{BB962C8B-B14F-4D97-AF65-F5344CB8AC3E}">
        <p14:creationId xmlns:p14="http://schemas.microsoft.com/office/powerpoint/2010/main" val="280606377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therapeutic monoclonal antibodies need to be given parenterally</a:t>
            </a:r>
          </a:p>
        </p:txBody>
      </p:sp>
      <p:sp>
        <p:nvSpPr>
          <p:cNvPr id="3" name="Text Placeholder 2"/>
          <p:cNvSpPr>
            <a:spLocks noGrp="1"/>
          </p:cNvSpPr>
          <p:nvPr>
            <p:ph type="body" sz="quarter" idx="10"/>
          </p:nvPr>
        </p:nvSpPr>
        <p:spPr>
          <a:xfrm>
            <a:off x="1461443" y="837755"/>
            <a:ext cx="6697819" cy="3591370"/>
          </a:xfrm>
        </p:spPr>
        <p:txBody>
          <a:bodyPr>
            <a:noAutofit/>
          </a:bodyPr>
          <a:lstStyle/>
          <a:p>
            <a:pPr marL="285750" indent="-285750">
              <a:buFont typeface="Arial"/>
              <a:buChar char="•"/>
            </a:pPr>
            <a:r>
              <a:rPr lang="en-US" sz="1400" b="1" dirty="0">
                <a:solidFill>
                  <a:srgbClr val="3F0972"/>
                </a:solidFill>
              </a:rPr>
              <a:t>Large size and hydrophilicity</a:t>
            </a:r>
          </a:p>
          <a:p>
            <a:pPr lvl="1"/>
            <a:r>
              <a:rPr lang="en-US" sz="1400" dirty="0">
                <a:solidFill>
                  <a:srgbClr val="000000"/>
                </a:solidFill>
              </a:rPr>
              <a:t>Limit diffusion from gastrointestinal epithelium</a:t>
            </a:r>
          </a:p>
          <a:p>
            <a:endParaRPr lang="en-US" sz="1400" dirty="0"/>
          </a:p>
          <a:p>
            <a:pPr marL="285750" indent="-285750">
              <a:buFont typeface="Arial"/>
              <a:buChar char="•"/>
            </a:pPr>
            <a:r>
              <a:rPr lang="en-US" sz="1400" b="1" dirty="0">
                <a:solidFill>
                  <a:srgbClr val="3F0972"/>
                </a:solidFill>
              </a:rPr>
              <a:t>Denatured in stomach and degraded</a:t>
            </a:r>
          </a:p>
          <a:p>
            <a:endParaRPr lang="en-US" sz="1400" dirty="0"/>
          </a:p>
          <a:p>
            <a:pPr marL="285750" indent="-285750">
              <a:buFont typeface="Arial"/>
              <a:buChar char="•"/>
            </a:pPr>
            <a:r>
              <a:rPr lang="en-US" sz="1400" b="1" dirty="0">
                <a:solidFill>
                  <a:srgbClr val="3F0972"/>
                </a:solidFill>
              </a:rPr>
              <a:t>IV administration allows for rapid delivery of monoclonal antibodies</a:t>
            </a:r>
          </a:p>
          <a:p>
            <a:pPr lvl="1"/>
            <a:r>
              <a:rPr lang="en-US" sz="1400">
                <a:solidFill>
                  <a:srgbClr val="000000"/>
                </a:solidFill>
              </a:rPr>
              <a:t>Plasma </a:t>
            </a:r>
            <a:r>
              <a:rPr lang="en-US" sz="1400" smtClean="0">
                <a:solidFill>
                  <a:srgbClr val="000000"/>
                </a:solidFill>
              </a:rPr>
              <a:t>concentrations </a:t>
            </a:r>
            <a:r>
              <a:rPr lang="en-US" sz="1400" dirty="0">
                <a:solidFill>
                  <a:srgbClr val="000000"/>
                </a:solidFill>
              </a:rPr>
              <a:t>are higher after IV than SC or IM administration</a:t>
            </a:r>
          </a:p>
          <a:p>
            <a:endParaRPr lang="en-US" sz="1400" dirty="0"/>
          </a:p>
          <a:p>
            <a:pPr marL="285750" indent="-285750">
              <a:buFont typeface="Arial"/>
              <a:buChar char="•"/>
            </a:pPr>
            <a:r>
              <a:rPr lang="en-US" sz="1400" b="1" dirty="0">
                <a:solidFill>
                  <a:srgbClr val="3F0972"/>
                </a:solidFill>
              </a:rPr>
              <a:t>SC or IM administration: absorption by lymphatic system</a:t>
            </a:r>
          </a:p>
          <a:p>
            <a:pPr lvl="1"/>
            <a:r>
              <a:rPr lang="en-US" sz="1400" dirty="0">
                <a:solidFill>
                  <a:srgbClr val="000000"/>
                </a:solidFill>
              </a:rPr>
              <a:t>Slow lymph flow rate leads to slow absorption (1-8 days to peak plasma concentrations)</a:t>
            </a:r>
          </a:p>
          <a:p>
            <a:endParaRPr lang="en-US" sz="1400" dirty="0"/>
          </a:p>
          <a:p>
            <a:pPr marL="285750" indent="-285750">
              <a:buFont typeface="Arial"/>
              <a:buChar char="•"/>
            </a:pPr>
            <a:r>
              <a:rPr lang="en-US" sz="1400" b="1" dirty="0">
                <a:solidFill>
                  <a:srgbClr val="3F0972"/>
                </a:solidFill>
              </a:rPr>
              <a:t>Antibodies are largely confined to vasculature</a:t>
            </a:r>
          </a:p>
        </p:txBody>
      </p:sp>
      <p:sp>
        <p:nvSpPr>
          <p:cNvPr id="4" name="Text Placeholder 3"/>
          <p:cNvSpPr>
            <a:spLocks noGrp="1"/>
          </p:cNvSpPr>
          <p:nvPr>
            <p:ph type="body" sz="quarter" idx="11"/>
          </p:nvPr>
        </p:nvSpPr>
        <p:spPr>
          <a:xfrm>
            <a:off x="235415" y="4686300"/>
            <a:ext cx="6473903" cy="339725"/>
          </a:xfrm>
        </p:spPr>
        <p:txBody>
          <a:bodyPr/>
          <a:lstStyle/>
          <a:p>
            <a:r>
              <a:rPr lang="en-US" dirty="0"/>
              <a:t>Silberstein S et al. , Headache 2015;55:1171.</a:t>
            </a:r>
          </a:p>
        </p:txBody>
      </p:sp>
      <p:cxnSp>
        <p:nvCxnSpPr>
          <p:cNvPr id="7" name="Straight Connector 6"/>
          <p:cNvCxnSpPr/>
          <p:nvPr/>
        </p:nvCxnSpPr>
        <p:spPr>
          <a:xfrm>
            <a:off x="1319140" y="837755"/>
            <a:ext cx="0" cy="3591370"/>
          </a:xfrm>
          <a:prstGeom prst="line">
            <a:avLst/>
          </a:prstGeom>
          <a:ln w="9525" cmpd="sng">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040685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Therapeutic monoclonal antibody pharmacokinetics</a:t>
            </a:r>
          </a:p>
        </p:txBody>
      </p:sp>
      <p:sp>
        <p:nvSpPr>
          <p:cNvPr id="3" name="Text Placeholder 2"/>
          <p:cNvSpPr>
            <a:spLocks noGrp="1"/>
          </p:cNvSpPr>
          <p:nvPr>
            <p:ph type="body" sz="quarter" idx="10"/>
          </p:nvPr>
        </p:nvSpPr>
        <p:spPr>
          <a:xfrm>
            <a:off x="2243126" y="1041524"/>
            <a:ext cx="5787182" cy="2721584"/>
          </a:xfrm>
        </p:spPr>
        <p:txBody>
          <a:bodyPr>
            <a:noAutofit/>
          </a:bodyPr>
          <a:lstStyle/>
          <a:p>
            <a:pPr marL="285750" indent="-285750">
              <a:buFont typeface="Arial"/>
              <a:buChar char="•"/>
            </a:pPr>
            <a:r>
              <a:rPr lang="en-US" sz="1600" b="1" dirty="0">
                <a:solidFill>
                  <a:srgbClr val="3F0972"/>
                </a:solidFill>
              </a:rPr>
              <a:t>Administered every 2 weeks or monthly:                                  Human IgG1, 2, and 4 serum half-life is </a:t>
            </a:r>
            <a:r>
              <a:rPr lang="en-US" sz="1600" b="1">
                <a:solidFill>
                  <a:srgbClr val="3F0972"/>
                </a:solidFill>
              </a:rPr>
              <a:t>~ </a:t>
            </a:r>
            <a:r>
              <a:rPr lang="en-US" sz="1600" b="1" smtClean="0">
                <a:solidFill>
                  <a:srgbClr val="3F0972"/>
                </a:solidFill>
              </a:rPr>
              <a:t>28 days</a:t>
            </a:r>
            <a:endParaRPr lang="en-US" sz="1600" b="1" dirty="0">
              <a:solidFill>
                <a:srgbClr val="3F0972"/>
              </a:solidFill>
            </a:endParaRPr>
          </a:p>
          <a:p>
            <a:pPr marL="285750" indent="-285750">
              <a:buFont typeface="Arial"/>
              <a:buChar char="•"/>
            </a:pPr>
            <a:endParaRPr lang="en-US" sz="1600" dirty="0"/>
          </a:p>
          <a:p>
            <a:pPr marL="285750" indent="-285750">
              <a:buFont typeface="Arial"/>
              <a:buChar char="•"/>
            </a:pPr>
            <a:r>
              <a:rPr lang="en-US" sz="1600" b="1" dirty="0">
                <a:solidFill>
                  <a:srgbClr val="3F0972"/>
                </a:solidFill>
              </a:rPr>
              <a:t>Factors affecting pharmacokinetics:</a:t>
            </a:r>
          </a:p>
          <a:p>
            <a:pPr lvl="1"/>
            <a:r>
              <a:rPr lang="en-US" sz="1600" dirty="0">
                <a:solidFill>
                  <a:srgbClr val="000000"/>
                </a:solidFill>
              </a:rPr>
              <a:t>Properties of antibody (e.g., origin, structure, size, concentration, affinity)</a:t>
            </a:r>
          </a:p>
          <a:p>
            <a:pPr lvl="1"/>
            <a:r>
              <a:rPr lang="en-US" sz="1600" dirty="0">
                <a:solidFill>
                  <a:srgbClr val="000000"/>
                </a:solidFill>
              </a:rPr>
              <a:t>Properties of the antigen or target (e.g., distribution, concentration)</a:t>
            </a:r>
          </a:p>
          <a:p>
            <a:pPr lvl="1"/>
            <a:r>
              <a:rPr lang="en-US" sz="1600" dirty="0">
                <a:solidFill>
                  <a:srgbClr val="000000"/>
                </a:solidFill>
              </a:rPr>
              <a:t>Patient characteristics (e.g., body mass index, sex, age, activity level, concurrent medications)</a:t>
            </a:r>
          </a:p>
        </p:txBody>
      </p:sp>
      <p:sp>
        <p:nvSpPr>
          <p:cNvPr id="4" name="Text Placeholder 3"/>
          <p:cNvSpPr>
            <a:spLocks noGrp="1"/>
          </p:cNvSpPr>
          <p:nvPr>
            <p:ph type="body" sz="quarter" idx="11"/>
          </p:nvPr>
        </p:nvSpPr>
        <p:spPr/>
        <p:txBody>
          <a:bodyPr/>
          <a:lstStyle/>
          <a:p>
            <a:r>
              <a:rPr lang="en-US" dirty="0"/>
              <a:t>Silberstein S et al. , Headache 2015;55:1171.</a:t>
            </a:r>
          </a:p>
        </p:txBody>
      </p:sp>
      <p:cxnSp>
        <p:nvCxnSpPr>
          <p:cNvPr id="7" name="Straight Connector 6"/>
          <p:cNvCxnSpPr/>
          <p:nvPr/>
        </p:nvCxnSpPr>
        <p:spPr>
          <a:xfrm>
            <a:off x="2111158" y="1041524"/>
            <a:ext cx="0" cy="2808164"/>
          </a:xfrm>
          <a:prstGeom prst="line">
            <a:avLst/>
          </a:prstGeom>
          <a:ln w="9525" cmpd="sng">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659799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Therapeutic monoclonal antibody metabolism and elimination</a:t>
            </a:r>
          </a:p>
        </p:txBody>
      </p:sp>
      <p:sp>
        <p:nvSpPr>
          <p:cNvPr id="3" name="Text Placeholder 2"/>
          <p:cNvSpPr>
            <a:spLocks noGrp="1"/>
          </p:cNvSpPr>
          <p:nvPr>
            <p:ph type="body" sz="quarter" idx="10"/>
          </p:nvPr>
        </p:nvSpPr>
        <p:spPr>
          <a:xfrm>
            <a:off x="2462582" y="1635412"/>
            <a:ext cx="4501417" cy="1445598"/>
          </a:xfrm>
        </p:spPr>
        <p:txBody>
          <a:bodyPr>
            <a:noAutofit/>
          </a:bodyPr>
          <a:lstStyle/>
          <a:p>
            <a:pPr marL="285750" indent="-285750">
              <a:buFont typeface="Arial"/>
              <a:buChar char="•"/>
            </a:pPr>
            <a:r>
              <a:rPr lang="en-US" sz="1600" dirty="0">
                <a:solidFill>
                  <a:srgbClr val="000000"/>
                </a:solidFill>
              </a:rPr>
              <a:t>Not filtered by kidney or excreted into urine intact </a:t>
            </a:r>
          </a:p>
          <a:p>
            <a:pPr marL="285750" indent="-285750">
              <a:buFont typeface="Arial"/>
              <a:buChar char="•"/>
            </a:pPr>
            <a:endParaRPr lang="en-US" sz="1600" dirty="0">
              <a:solidFill>
                <a:srgbClr val="000000"/>
              </a:solidFill>
            </a:endParaRPr>
          </a:p>
          <a:p>
            <a:pPr marL="285750" indent="-285750">
              <a:buFont typeface="Arial"/>
              <a:buChar char="•"/>
            </a:pPr>
            <a:r>
              <a:rPr lang="en-US" sz="1600" dirty="0">
                <a:solidFill>
                  <a:srgbClr val="000000"/>
                </a:solidFill>
              </a:rPr>
              <a:t>Catabolized into peptides and amino acids by reticuloendothelial system</a:t>
            </a:r>
          </a:p>
          <a:p>
            <a:pPr marL="285750" indent="-285750">
              <a:buFont typeface="Arial"/>
              <a:buChar char="•"/>
            </a:pPr>
            <a:endParaRPr lang="en-US" sz="1400" dirty="0"/>
          </a:p>
          <a:p>
            <a:pPr marL="285750" indent="-285750">
              <a:buFont typeface="Arial"/>
              <a:buChar char="•"/>
            </a:pPr>
            <a:endParaRPr lang="en-US" sz="1200" dirty="0">
              <a:solidFill>
                <a:srgbClr val="000000"/>
              </a:solidFill>
            </a:endParaRPr>
          </a:p>
        </p:txBody>
      </p:sp>
      <p:sp>
        <p:nvSpPr>
          <p:cNvPr id="4" name="Text Placeholder 3"/>
          <p:cNvSpPr>
            <a:spLocks noGrp="1"/>
          </p:cNvSpPr>
          <p:nvPr>
            <p:ph type="body" sz="quarter" idx="11"/>
          </p:nvPr>
        </p:nvSpPr>
        <p:spPr/>
        <p:txBody>
          <a:bodyPr/>
          <a:lstStyle/>
          <a:p>
            <a:r>
              <a:rPr lang="en-US" dirty="0"/>
              <a:t>Silberstein S et al. , Headache 2015;55:1171.</a:t>
            </a:r>
          </a:p>
          <a:p>
            <a:endParaRPr lang="en-US" dirty="0"/>
          </a:p>
        </p:txBody>
      </p:sp>
      <p:cxnSp>
        <p:nvCxnSpPr>
          <p:cNvPr id="5" name="Straight Connector 4"/>
          <p:cNvCxnSpPr/>
          <p:nvPr/>
        </p:nvCxnSpPr>
        <p:spPr>
          <a:xfrm>
            <a:off x="2158786" y="1660688"/>
            <a:ext cx="0" cy="1420322"/>
          </a:xfrm>
          <a:prstGeom prst="line">
            <a:avLst/>
          </a:prstGeom>
          <a:ln w="9525" cmpd="sng">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932306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Therapeutic monoclonal antibodies versus small molecule therapies</a:t>
            </a:r>
          </a:p>
        </p:txBody>
      </p:sp>
      <p:sp>
        <p:nvSpPr>
          <p:cNvPr id="4" name="Text Placeholder 3"/>
          <p:cNvSpPr>
            <a:spLocks noGrp="1"/>
          </p:cNvSpPr>
          <p:nvPr>
            <p:ph type="body" sz="quarter" idx="11"/>
          </p:nvPr>
        </p:nvSpPr>
        <p:spPr/>
        <p:txBody>
          <a:bodyPr/>
          <a:lstStyle/>
          <a:p>
            <a:r>
              <a:rPr lang="en-US" dirty="0"/>
              <a:t>Silberstein S et al. , Headache 2015;55:1171.</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287556723"/>
              </p:ext>
            </p:extLst>
          </p:nvPr>
        </p:nvGraphicFramePr>
        <p:xfrm>
          <a:off x="235415" y="762000"/>
          <a:ext cx="8568616" cy="3364523"/>
        </p:xfrm>
        <a:graphic>
          <a:graphicData uri="http://schemas.openxmlformats.org/drawingml/2006/table">
            <a:tbl>
              <a:tblPr firstRow="1" bandRow="1">
                <a:tableStyleId>{68D230F3-CF80-4859-8CE7-A43EE81993B5}</a:tableStyleId>
              </a:tblPr>
              <a:tblGrid>
                <a:gridCol w="4284308">
                  <a:extLst>
                    <a:ext uri="{9D8B030D-6E8A-4147-A177-3AD203B41FA5}">
                      <a16:colId xmlns:a16="http://schemas.microsoft.com/office/drawing/2014/main" xmlns="" val="20000"/>
                    </a:ext>
                  </a:extLst>
                </a:gridCol>
                <a:gridCol w="4284308">
                  <a:extLst>
                    <a:ext uri="{9D8B030D-6E8A-4147-A177-3AD203B41FA5}">
                      <a16:colId xmlns:a16="http://schemas.microsoft.com/office/drawing/2014/main" xmlns="" val="20001"/>
                    </a:ext>
                  </a:extLst>
                </a:gridCol>
              </a:tblGrid>
              <a:tr h="445019">
                <a:tc>
                  <a:txBody>
                    <a:bodyPr/>
                    <a:lstStyle/>
                    <a:p>
                      <a:r>
                        <a:rPr lang="en-US" sz="1400" dirty="0">
                          <a:solidFill>
                            <a:schemeClr val="bg1"/>
                          </a:solidFill>
                        </a:rPr>
                        <a:t>Monoclonal antibodies</a:t>
                      </a:r>
                    </a:p>
                  </a:txBody>
                  <a:tcPr anchor="ctr">
                    <a:lnL>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50000"/>
                      </a:schemeClr>
                    </a:solidFill>
                  </a:tcPr>
                </a:tc>
                <a:tc>
                  <a:txBody>
                    <a:bodyPr/>
                    <a:lstStyle/>
                    <a:p>
                      <a:r>
                        <a:rPr lang="en-US" sz="1400" dirty="0">
                          <a:solidFill>
                            <a:schemeClr val="bg1"/>
                          </a:solidFill>
                        </a:rPr>
                        <a:t>Small molecule therapies</a:t>
                      </a:r>
                    </a:p>
                  </a:txBody>
                  <a:tcPr anchor="ctr">
                    <a:lnL w="12700" cap="flat" cmpd="sng" algn="ctr">
                      <a:solidFill>
                        <a:scrgbClr r="0" g="0" b="0"/>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xmlns="" val="10000"/>
                  </a:ext>
                </a:extLst>
              </a:tr>
              <a:tr h="590775">
                <a:tc>
                  <a:txBody>
                    <a:bodyPr/>
                    <a:lstStyle/>
                    <a:p>
                      <a:r>
                        <a:rPr lang="en-US" sz="1400" dirty="0"/>
                        <a:t>Larger (~150kD); mainly extracellular</a:t>
                      </a:r>
                    </a:p>
                  </a:txBody>
                  <a:tcPr anchor="ctr">
                    <a:lnT w="12700" cmpd="sng">
                      <a:noFill/>
                    </a:lnT>
                  </a:tcPr>
                </a:tc>
                <a:tc>
                  <a:txBody>
                    <a:bodyPr/>
                    <a:lstStyle/>
                    <a:p>
                      <a:r>
                        <a:rPr lang="en-US" sz="1400" dirty="0"/>
                        <a:t>Smaller (&lt;1</a:t>
                      </a:r>
                      <a:r>
                        <a:rPr lang="en-US" sz="1400" baseline="0" dirty="0"/>
                        <a:t> kD); able to enter cells and cross blood-brain barrier</a:t>
                      </a:r>
                      <a:endParaRPr lang="en-US" sz="1400" dirty="0"/>
                    </a:p>
                  </a:txBody>
                  <a:tcPr anchor="ctr">
                    <a:lnT w="12700" cmpd="sng">
                      <a:noFill/>
                    </a:lnT>
                  </a:tcPr>
                </a:tc>
                <a:extLst>
                  <a:ext uri="{0D108BD9-81ED-4DB2-BD59-A6C34878D82A}">
                    <a16:rowId xmlns:a16="http://schemas.microsoft.com/office/drawing/2014/main" xmlns="" val="10001"/>
                  </a:ext>
                </a:extLst>
              </a:tr>
              <a:tr h="445019">
                <a:tc>
                  <a:txBody>
                    <a:bodyPr/>
                    <a:lstStyle/>
                    <a:p>
                      <a:r>
                        <a:rPr lang="en-US" sz="1400" dirty="0"/>
                        <a:t>Target-specific</a:t>
                      </a:r>
                    </a:p>
                  </a:txBody>
                  <a:tcPr anchor="ctr"/>
                </a:tc>
                <a:tc>
                  <a:txBody>
                    <a:bodyPr/>
                    <a:lstStyle/>
                    <a:p>
                      <a:r>
                        <a:rPr lang="en-US" sz="1400" dirty="0"/>
                        <a:t>Less specific</a:t>
                      </a:r>
                    </a:p>
                  </a:txBody>
                  <a:tcPr anchor="ctr"/>
                </a:tc>
                <a:extLst>
                  <a:ext uri="{0D108BD9-81ED-4DB2-BD59-A6C34878D82A}">
                    <a16:rowId xmlns:a16="http://schemas.microsoft.com/office/drawing/2014/main" xmlns="" val="10002"/>
                  </a:ext>
                </a:extLst>
              </a:tr>
              <a:tr h="445019">
                <a:tc>
                  <a:txBody>
                    <a:bodyPr/>
                    <a:lstStyle/>
                    <a:p>
                      <a:r>
                        <a:rPr lang="en-US" sz="1400" dirty="0"/>
                        <a:t>Parenteral administration</a:t>
                      </a:r>
                    </a:p>
                  </a:txBody>
                  <a:tcPr anchor="ctr"/>
                </a:tc>
                <a:tc>
                  <a:txBody>
                    <a:bodyPr/>
                    <a:lstStyle/>
                    <a:p>
                      <a:r>
                        <a:rPr lang="en-US" sz="1400" dirty="0"/>
                        <a:t>Oral administration possible</a:t>
                      </a:r>
                    </a:p>
                  </a:txBody>
                  <a:tcPr anchor="ctr"/>
                </a:tc>
                <a:extLst>
                  <a:ext uri="{0D108BD9-81ED-4DB2-BD59-A6C34878D82A}">
                    <a16:rowId xmlns:a16="http://schemas.microsoft.com/office/drawing/2014/main" xmlns="" val="10003"/>
                  </a:ext>
                </a:extLst>
              </a:tr>
              <a:tr h="445019">
                <a:tc>
                  <a:txBody>
                    <a:bodyPr/>
                    <a:lstStyle/>
                    <a:p>
                      <a:r>
                        <a:rPr lang="en-US" sz="1400" dirty="0"/>
                        <a:t>Longer dosing interval (half-life: days to weeks)</a:t>
                      </a:r>
                    </a:p>
                  </a:txBody>
                  <a:tcPr anchor="ctr"/>
                </a:tc>
                <a:tc>
                  <a:txBody>
                    <a:bodyPr/>
                    <a:lstStyle/>
                    <a:p>
                      <a:r>
                        <a:rPr lang="en-US" sz="1400" dirty="0"/>
                        <a:t>Shorter dosing interval</a:t>
                      </a:r>
                      <a:r>
                        <a:rPr lang="en-US" sz="1400" baseline="0" dirty="0"/>
                        <a:t> (half-life: hours)</a:t>
                      </a:r>
                      <a:endParaRPr lang="en-US" sz="1400" dirty="0"/>
                    </a:p>
                  </a:txBody>
                  <a:tcPr anchor="ctr"/>
                </a:tc>
                <a:extLst>
                  <a:ext uri="{0D108BD9-81ED-4DB2-BD59-A6C34878D82A}">
                    <a16:rowId xmlns:a16="http://schemas.microsoft.com/office/drawing/2014/main" xmlns="" val="10004"/>
                  </a:ext>
                </a:extLst>
              </a:tr>
              <a:tr h="548653">
                <a:tc>
                  <a:txBody>
                    <a:bodyPr/>
                    <a:lstStyle/>
                    <a:p>
                      <a:r>
                        <a:rPr lang="en-US" sz="1400" dirty="0"/>
                        <a:t>Not eliminated via hepatic,</a:t>
                      </a:r>
                      <a:r>
                        <a:rPr lang="en-US" sz="1400" baseline="0" dirty="0"/>
                        <a:t> renal or biliary routes</a:t>
                      </a:r>
                      <a:endParaRPr lang="en-US" sz="1400" dirty="0"/>
                    </a:p>
                  </a:txBody>
                  <a:tcPr anchor="ctr"/>
                </a:tc>
                <a:tc>
                  <a:txBody>
                    <a:bodyPr/>
                    <a:lstStyle/>
                    <a:p>
                      <a:r>
                        <a:rPr lang="en-US" sz="1400" dirty="0"/>
                        <a:t>Elimination via hepatic, renal and/or</a:t>
                      </a:r>
                      <a:r>
                        <a:rPr lang="en-US" sz="1400" baseline="0" dirty="0"/>
                        <a:t> biliary routes</a:t>
                      </a:r>
                      <a:endParaRPr lang="en-US" sz="1400" dirty="0"/>
                    </a:p>
                  </a:txBody>
                  <a:tcPr anchor="ctr"/>
                </a:tc>
                <a:extLst>
                  <a:ext uri="{0D108BD9-81ED-4DB2-BD59-A6C34878D82A}">
                    <a16:rowId xmlns:a16="http://schemas.microsoft.com/office/drawing/2014/main" xmlns="" val="10005"/>
                  </a:ext>
                </a:extLst>
              </a:tr>
              <a:tr h="445019">
                <a:tc>
                  <a:txBody>
                    <a:bodyPr/>
                    <a:lstStyle/>
                    <a:p>
                      <a:r>
                        <a:rPr lang="en-US" sz="1400" dirty="0"/>
                        <a:t>Lower risk of drug-drug interactions</a:t>
                      </a:r>
                    </a:p>
                  </a:txBody>
                  <a:tcPr anchor="ctr"/>
                </a:tc>
                <a:tc>
                  <a:txBody>
                    <a:bodyPr/>
                    <a:lstStyle/>
                    <a:p>
                      <a:r>
                        <a:rPr lang="en-US" sz="1400" dirty="0"/>
                        <a:t>Drug-drug interactions possible</a:t>
                      </a:r>
                    </a:p>
                  </a:txBody>
                  <a:tcPr anchor="ct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1650612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414" y="123903"/>
            <a:ext cx="8673170" cy="396488"/>
          </a:xfrm>
        </p:spPr>
        <p:txBody>
          <a:bodyPr/>
          <a:lstStyle/>
          <a:p>
            <a:r>
              <a:rPr lang="en-US" dirty="0"/>
              <a:t>Safety of therapeutic monoclonal antibodies</a:t>
            </a:r>
          </a:p>
        </p:txBody>
      </p:sp>
      <p:sp>
        <p:nvSpPr>
          <p:cNvPr id="3" name="Text Placeholder 2"/>
          <p:cNvSpPr>
            <a:spLocks noGrp="1"/>
          </p:cNvSpPr>
          <p:nvPr>
            <p:ph type="body" sz="quarter" idx="10"/>
          </p:nvPr>
        </p:nvSpPr>
        <p:spPr>
          <a:xfrm>
            <a:off x="457200" y="691662"/>
            <a:ext cx="8206154" cy="3618401"/>
          </a:xfrm>
        </p:spPr>
        <p:txBody>
          <a:bodyPr>
            <a:normAutofit/>
          </a:bodyPr>
          <a:lstStyle/>
          <a:p>
            <a:r>
              <a:rPr lang="en-US" sz="1600" b="1" dirty="0">
                <a:solidFill>
                  <a:srgbClr val="3F0972"/>
                </a:solidFill>
              </a:rPr>
              <a:t>Toxicity can be divided into 2 major categories:</a:t>
            </a:r>
          </a:p>
          <a:p>
            <a:endParaRPr lang="en-US" sz="1600" b="1" dirty="0">
              <a:solidFill>
                <a:srgbClr val="3F0972"/>
              </a:solidFill>
            </a:endParaRPr>
          </a:p>
          <a:p>
            <a:pPr marL="285750" indent="-285750">
              <a:buFont typeface="Arial"/>
              <a:buChar char="•"/>
            </a:pPr>
            <a:r>
              <a:rPr lang="en-US" sz="1600" b="1" dirty="0">
                <a:solidFill>
                  <a:srgbClr val="3F0972"/>
                </a:solidFill>
              </a:rPr>
              <a:t>Related to the antibody target</a:t>
            </a:r>
          </a:p>
          <a:p>
            <a:pPr lvl="1"/>
            <a:r>
              <a:rPr lang="en-US" sz="1600" dirty="0">
                <a:solidFill>
                  <a:srgbClr val="000000"/>
                </a:solidFill>
              </a:rPr>
              <a:t>Mechanism-based</a:t>
            </a:r>
          </a:p>
          <a:p>
            <a:pPr lvl="1"/>
            <a:r>
              <a:rPr lang="en-US" sz="1600" dirty="0">
                <a:solidFill>
                  <a:srgbClr val="000000"/>
                </a:solidFill>
              </a:rPr>
              <a:t>Target function and location</a:t>
            </a:r>
          </a:p>
          <a:p>
            <a:pPr lvl="2"/>
            <a:r>
              <a:rPr lang="en-US" sz="1600" dirty="0">
                <a:solidFill>
                  <a:srgbClr val="000000"/>
                </a:solidFill>
              </a:rPr>
              <a:t>May activate or suppress immune system, resulting in higher infection rates </a:t>
            </a:r>
          </a:p>
          <a:p>
            <a:endParaRPr lang="en-US" sz="1600" b="1" dirty="0">
              <a:solidFill>
                <a:srgbClr val="3F0972"/>
              </a:solidFill>
            </a:endParaRPr>
          </a:p>
          <a:p>
            <a:pPr marL="285750" indent="-285750">
              <a:buFont typeface="Arial"/>
              <a:buChar char="•"/>
            </a:pPr>
            <a:r>
              <a:rPr lang="en-US" sz="1600" b="1" dirty="0">
                <a:solidFill>
                  <a:srgbClr val="3F0972"/>
                </a:solidFill>
              </a:rPr>
              <a:t>Related to the host</a:t>
            </a:r>
          </a:p>
          <a:p>
            <a:pPr lvl="1"/>
            <a:r>
              <a:rPr lang="en-US" sz="1600" dirty="0">
                <a:solidFill>
                  <a:srgbClr val="000000"/>
                </a:solidFill>
              </a:rPr>
              <a:t>Immune system recognizes monoclonal antibodies as foreign, resulting in  formation of anti-drug antibodies (ADAs</a:t>
            </a:r>
            <a:r>
              <a:rPr lang="en-US" sz="1200" dirty="0">
                <a:solidFill>
                  <a:srgbClr val="000000"/>
                </a:solidFill>
              </a:rPr>
              <a:t>)</a:t>
            </a:r>
          </a:p>
        </p:txBody>
      </p:sp>
      <p:sp>
        <p:nvSpPr>
          <p:cNvPr id="4" name="Text Placeholder 3"/>
          <p:cNvSpPr>
            <a:spLocks noGrp="1"/>
          </p:cNvSpPr>
          <p:nvPr>
            <p:ph type="body" sz="quarter" idx="11"/>
          </p:nvPr>
        </p:nvSpPr>
        <p:spPr/>
        <p:txBody>
          <a:bodyPr/>
          <a:lstStyle/>
          <a:p>
            <a:r>
              <a:rPr lang="en-US" dirty="0"/>
              <a:t>Silberstein S et al. , Headache 2015;55:1171.</a:t>
            </a:r>
          </a:p>
          <a:p>
            <a:endParaRPr lang="en-US" dirty="0"/>
          </a:p>
        </p:txBody>
      </p:sp>
    </p:spTree>
    <p:extLst>
      <p:ext uri="{BB962C8B-B14F-4D97-AF65-F5344CB8AC3E}">
        <p14:creationId xmlns:p14="http://schemas.microsoft.com/office/powerpoint/2010/main" val="1839260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of therapeutic monoclonal antibodies</a:t>
            </a:r>
          </a:p>
        </p:txBody>
      </p:sp>
      <p:sp>
        <p:nvSpPr>
          <p:cNvPr id="3" name="Text Placeholder 2"/>
          <p:cNvSpPr>
            <a:spLocks noGrp="1"/>
          </p:cNvSpPr>
          <p:nvPr>
            <p:ph type="body" sz="quarter" idx="10"/>
          </p:nvPr>
        </p:nvSpPr>
        <p:spPr>
          <a:xfrm>
            <a:off x="4360560" y="1202613"/>
            <a:ext cx="4455193" cy="2710936"/>
          </a:xfrm>
        </p:spPr>
        <p:txBody>
          <a:bodyPr>
            <a:noAutofit/>
          </a:bodyPr>
          <a:lstStyle/>
          <a:p>
            <a:r>
              <a:rPr lang="en-US" sz="1600" b="1" dirty="0">
                <a:solidFill>
                  <a:srgbClr val="3F0972"/>
                </a:solidFill>
              </a:rPr>
              <a:t>Most adverse events are target-related</a:t>
            </a:r>
          </a:p>
          <a:p>
            <a:pPr marL="285750" indent="-285750">
              <a:buFont typeface="Arial"/>
              <a:buChar char="•"/>
            </a:pPr>
            <a:r>
              <a:rPr lang="en-US" sz="1600" dirty="0">
                <a:solidFill>
                  <a:srgbClr val="000000"/>
                </a:solidFill>
              </a:rPr>
              <a:t>Intended tissue</a:t>
            </a:r>
          </a:p>
          <a:p>
            <a:pPr marL="285750" indent="-285750">
              <a:buFont typeface="Arial"/>
              <a:buChar char="•"/>
            </a:pPr>
            <a:r>
              <a:rPr lang="en-US" sz="1600" dirty="0">
                <a:solidFill>
                  <a:srgbClr val="000000"/>
                </a:solidFill>
              </a:rPr>
              <a:t>Unintended tissue</a:t>
            </a:r>
          </a:p>
          <a:p>
            <a:endParaRPr lang="en-GB" sz="1600" dirty="0"/>
          </a:p>
          <a:p>
            <a:endParaRPr lang="en-US" sz="1600" dirty="0"/>
          </a:p>
          <a:p>
            <a:r>
              <a:rPr lang="en-US" sz="1600" b="1" dirty="0">
                <a:solidFill>
                  <a:srgbClr val="3F0972"/>
                </a:solidFill>
              </a:rPr>
              <a:t>Nonspecific toxicities </a:t>
            </a:r>
          </a:p>
          <a:p>
            <a:pPr marL="285750" indent="-285750">
              <a:buFont typeface="Arial"/>
              <a:buChar char="•"/>
            </a:pPr>
            <a:r>
              <a:rPr lang="en-US" sz="1600" dirty="0">
                <a:solidFill>
                  <a:srgbClr val="000000"/>
                </a:solidFill>
              </a:rPr>
              <a:t>Antibodies against monoclonal antibodies</a:t>
            </a:r>
          </a:p>
        </p:txBody>
      </p:sp>
      <p:sp>
        <p:nvSpPr>
          <p:cNvPr id="4" name="Text Placeholder 3"/>
          <p:cNvSpPr>
            <a:spLocks noGrp="1"/>
          </p:cNvSpPr>
          <p:nvPr>
            <p:ph type="body" sz="quarter" idx="11"/>
          </p:nvPr>
        </p:nvSpPr>
        <p:spPr/>
        <p:txBody>
          <a:bodyPr/>
          <a:lstStyle/>
          <a:p>
            <a:r>
              <a:rPr lang="en-US" dirty="0"/>
              <a:t>Silberstein S et al. , Headache 2015;55:1171.</a:t>
            </a:r>
          </a:p>
          <a:p>
            <a:endParaRPr lang="en-US" dirty="0"/>
          </a:p>
        </p:txBody>
      </p:sp>
      <p:pic>
        <p:nvPicPr>
          <p:cNvPr id="5" name="Picture 4"/>
          <p:cNvPicPr>
            <a:picLocks noChangeAspect="1"/>
          </p:cNvPicPr>
          <p:nvPr/>
        </p:nvPicPr>
        <p:blipFill>
          <a:blip r:embed="rId3"/>
          <a:stretch>
            <a:fillRect/>
          </a:stretch>
        </p:blipFill>
        <p:spPr>
          <a:xfrm>
            <a:off x="1237724" y="1167443"/>
            <a:ext cx="2725468" cy="2903371"/>
          </a:xfrm>
          <a:prstGeom prst="rect">
            <a:avLst/>
          </a:prstGeom>
        </p:spPr>
      </p:pic>
    </p:spTree>
    <p:extLst>
      <p:ext uri="{BB962C8B-B14F-4D97-AF65-F5344CB8AC3E}">
        <p14:creationId xmlns:p14="http://schemas.microsoft.com/office/powerpoint/2010/main" val="2804655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50" dirty="0"/>
              <a:t>Humanization of therapeutic monoclonal antibodies has reduced their immunogenicity</a:t>
            </a:r>
          </a:p>
        </p:txBody>
      </p:sp>
      <p:sp>
        <p:nvSpPr>
          <p:cNvPr id="4" name="Text Placeholder 3"/>
          <p:cNvSpPr>
            <a:spLocks noGrp="1"/>
          </p:cNvSpPr>
          <p:nvPr>
            <p:ph type="body" sz="quarter" idx="11"/>
          </p:nvPr>
        </p:nvSpPr>
        <p:spPr/>
        <p:txBody>
          <a:bodyPr/>
          <a:lstStyle/>
          <a:p>
            <a:r>
              <a:rPr lang="nb-NO" dirty="0" err="1"/>
              <a:t>Foltz</a:t>
            </a:r>
            <a:r>
              <a:rPr lang="nb-NO" dirty="0"/>
              <a:t> I N et al. </a:t>
            </a:r>
            <a:r>
              <a:rPr lang="nb-NO" dirty="0" err="1"/>
              <a:t>Circulation</a:t>
            </a:r>
            <a:r>
              <a:rPr lang="nb-NO" dirty="0"/>
              <a:t>. 2013;127:2222-2230</a:t>
            </a:r>
            <a:endParaRPr lang="en-US" dirty="0"/>
          </a:p>
        </p:txBody>
      </p:sp>
      <p:pic>
        <p:nvPicPr>
          <p:cNvPr id="5" name="Picture 4"/>
          <p:cNvPicPr>
            <a:picLocks noChangeAspect="1"/>
          </p:cNvPicPr>
          <p:nvPr/>
        </p:nvPicPr>
        <p:blipFill>
          <a:blip r:embed="rId3"/>
          <a:stretch>
            <a:fillRect/>
          </a:stretch>
        </p:blipFill>
        <p:spPr>
          <a:xfrm>
            <a:off x="966749" y="906107"/>
            <a:ext cx="7210502" cy="3426766"/>
          </a:xfrm>
          <a:prstGeom prst="rect">
            <a:avLst/>
          </a:prstGeom>
        </p:spPr>
      </p:pic>
    </p:spTree>
    <p:extLst>
      <p:ext uri="{BB962C8B-B14F-4D97-AF65-F5344CB8AC3E}">
        <p14:creationId xmlns:p14="http://schemas.microsoft.com/office/powerpoint/2010/main" val="3053419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therapeutic monoclonal antibodies</a:t>
            </a:r>
          </a:p>
        </p:txBody>
      </p:sp>
      <p:sp>
        <p:nvSpPr>
          <p:cNvPr id="3" name="Text Placeholder 2"/>
          <p:cNvSpPr>
            <a:spLocks noGrp="1"/>
          </p:cNvSpPr>
          <p:nvPr>
            <p:ph type="body" sz="quarter" idx="10"/>
          </p:nvPr>
        </p:nvSpPr>
        <p:spPr>
          <a:xfrm>
            <a:off x="1156290" y="1196542"/>
            <a:ext cx="5139002" cy="2726848"/>
          </a:xfrm>
        </p:spPr>
        <p:txBody>
          <a:bodyPr>
            <a:noAutofit/>
          </a:bodyPr>
          <a:lstStyle/>
          <a:p>
            <a:pPr marL="285750" indent="-285750">
              <a:buFont typeface="Arial" panose="020B0604020202020204" pitchFamily="34" charset="0"/>
              <a:buChar char="•"/>
            </a:pPr>
            <a:r>
              <a:rPr lang="en-US" sz="1600" dirty="0">
                <a:solidFill>
                  <a:srgbClr val="000000"/>
                </a:solidFill>
              </a:rPr>
              <a:t>No toxic metabolites (broken down to constituent amino acids)</a:t>
            </a:r>
          </a:p>
          <a:p>
            <a:pPr marL="285750" indent="-285750">
              <a:buFont typeface="Arial" panose="020B0604020202020204" pitchFamily="34" charset="0"/>
              <a:buChar char="•"/>
            </a:pPr>
            <a:endParaRPr lang="en-US" sz="1600" dirty="0">
              <a:solidFill>
                <a:srgbClr val="000000"/>
              </a:solidFill>
            </a:endParaRPr>
          </a:p>
          <a:p>
            <a:pPr marL="285750" indent="-285750">
              <a:buFont typeface="Arial" panose="020B0604020202020204" pitchFamily="34" charset="0"/>
              <a:buChar char="•"/>
            </a:pPr>
            <a:r>
              <a:rPr lang="en-US" sz="1600" dirty="0">
                <a:solidFill>
                  <a:srgbClr val="000000"/>
                </a:solidFill>
              </a:rPr>
              <a:t>Restricted distribution </a:t>
            </a:r>
          </a:p>
          <a:p>
            <a:pPr marL="285750" indent="-285750">
              <a:buFont typeface="Arial" panose="020B0604020202020204" pitchFamily="34" charset="0"/>
              <a:buChar char="•"/>
            </a:pPr>
            <a:endParaRPr lang="en-US" sz="1600" dirty="0">
              <a:solidFill>
                <a:srgbClr val="000000"/>
              </a:solidFill>
            </a:endParaRPr>
          </a:p>
          <a:p>
            <a:pPr marL="285750" indent="-285750">
              <a:buFont typeface="Arial" panose="020B0604020202020204" pitchFamily="34" charset="0"/>
              <a:buChar char="•"/>
            </a:pPr>
            <a:r>
              <a:rPr lang="en-US" sz="1600" dirty="0">
                <a:solidFill>
                  <a:srgbClr val="000000"/>
                </a:solidFill>
              </a:rPr>
              <a:t>Pharmacokinetics are ideally suited for chronic disease prevention (half-life &gt;14 days)</a:t>
            </a:r>
          </a:p>
          <a:p>
            <a:pPr marL="285750" indent="-285750">
              <a:buFont typeface="Arial" panose="020B0604020202020204" pitchFamily="34" charset="0"/>
              <a:buChar char="•"/>
            </a:pPr>
            <a:endParaRPr lang="en-US" sz="1600" dirty="0">
              <a:solidFill>
                <a:srgbClr val="000000"/>
              </a:solidFill>
            </a:endParaRPr>
          </a:p>
          <a:p>
            <a:pPr marL="285750" indent="-285750">
              <a:buFont typeface="Arial" panose="020B0604020202020204" pitchFamily="34" charset="0"/>
              <a:buChar char="•"/>
            </a:pPr>
            <a:r>
              <a:rPr lang="en-US" sz="1600" dirty="0">
                <a:solidFill>
                  <a:srgbClr val="000000"/>
                </a:solidFill>
              </a:rPr>
              <a:t>No off-target toxicity and overall tolerability is usually good (although dependent on mechanism of action)</a:t>
            </a:r>
          </a:p>
        </p:txBody>
      </p:sp>
      <p:sp>
        <p:nvSpPr>
          <p:cNvPr id="4" name="Text Placeholder 3"/>
          <p:cNvSpPr>
            <a:spLocks noGrp="1"/>
          </p:cNvSpPr>
          <p:nvPr>
            <p:ph type="body" sz="quarter" idx="11"/>
          </p:nvPr>
        </p:nvSpPr>
        <p:spPr/>
        <p:txBody>
          <a:bodyPr/>
          <a:lstStyle/>
          <a:p>
            <a:endParaRPr lang="en-US" dirty="0"/>
          </a:p>
        </p:txBody>
      </p:sp>
      <p:pic>
        <p:nvPicPr>
          <p:cNvPr id="5" name="Picture 4"/>
          <p:cNvPicPr>
            <a:picLocks noChangeAspect="1"/>
          </p:cNvPicPr>
          <p:nvPr/>
        </p:nvPicPr>
        <p:blipFill>
          <a:blip r:embed="rId3"/>
          <a:stretch>
            <a:fillRect/>
          </a:stretch>
        </p:blipFill>
        <p:spPr>
          <a:xfrm>
            <a:off x="6295292" y="994215"/>
            <a:ext cx="2194818" cy="2929175"/>
          </a:xfrm>
          <a:prstGeom prst="rect">
            <a:avLst/>
          </a:prstGeom>
        </p:spPr>
      </p:pic>
      <p:cxnSp>
        <p:nvCxnSpPr>
          <p:cNvPr id="7" name="Straight Connector 6"/>
          <p:cNvCxnSpPr/>
          <p:nvPr/>
        </p:nvCxnSpPr>
        <p:spPr>
          <a:xfrm>
            <a:off x="982519" y="1188604"/>
            <a:ext cx="0" cy="2726848"/>
          </a:xfrm>
          <a:prstGeom prst="line">
            <a:avLst/>
          </a:prstGeom>
          <a:ln w="9525" cmpd="sng">
            <a:solidFill>
              <a:srgbClr val="5F0EA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2206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monoclonal antibodies?</a:t>
            </a:r>
          </a:p>
        </p:txBody>
      </p:sp>
      <p:sp>
        <p:nvSpPr>
          <p:cNvPr id="3" name="Text Placeholder 2"/>
          <p:cNvSpPr>
            <a:spLocks noGrp="1"/>
          </p:cNvSpPr>
          <p:nvPr>
            <p:ph type="body" sz="quarter" idx="10"/>
          </p:nvPr>
        </p:nvSpPr>
        <p:spPr>
          <a:xfrm>
            <a:off x="2300314" y="1508712"/>
            <a:ext cx="4073517" cy="1820410"/>
          </a:xfrm>
        </p:spPr>
        <p:txBody>
          <a:bodyPr>
            <a:noAutofit/>
          </a:bodyPr>
          <a:lstStyle/>
          <a:p>
            <a:r>
              <a:rPr lang="en-US" sz="1600" b="1" dirty="0">
                <a:solidFill>
                  <a:srgbClr val="000000"/>
                </a:solidFill>
              </a:rPr>
              <a:t>Monoclonal antibodies </a:t>
            </a:r>
            <a:r>
              <a:rPr lang="en-US" sz="1600" dirty="0">
                <a:solidFill>
                  <a:srgbClr val="000000"/>
                </a:solidFill>
              </a:rPr>
              <a:t>are produced from a single hybridoma cell line and are therefore identical to the parent cell</a:t>
            </a:r>
          </a:p>
          <a:p>
            <a:endParaRPr lang="en-US" sz="1600" dirty="0">
              <a:solidFill>
                <a:srgbClr val="000000"/>
              </a:solidFill>
            </a:endParaRPr>
          </a:p>
          <a:p>
            <a:r>
              <a:rPr lang="en-US" sz="1600" dirty="0">
                <a:solidFill>
                  <a:srgbClr val="000000"/>
                </a:solidFill>
              </a:rPr>
              <a:t>Human or “fully human” monoclonal antibodies (mAbs) have been developed to reduce immunogenicity</a:t>
            </a:r>
          </a:p>
        </p:txBody>
      </p:sp>
      <p:sp>
        <p:nvSpPr>
          <p:cNvPr id="4" name="Text Placeholder 3"/>
          <p:cNvSpPr>
            <a:spLocks noGrp="1"/>
          </p:cNvSpPr>
          <p:nvPr>
            <p:ph type="body" sz="quarter" idx="11"/>
          </p:nvPr>
        </p:nvSpPr>
        <p:spPr>
          <a:xfrm>
            <a:off x="171450" y="4686300"/>
            <a:ext cx="6537867" cy="339725"/>
          </a:xfrm>
        </p:spPr>
        <p:txBody>
          <a:bodyPr/>
          <a:lstStyle/>
          <a:p>
            <a:r>
              <a:rPr lang="en-US" dirty="0"/>
              <a:t>Silberstein S et al. , Headache 2015;55:1171.</a:t>
            </a:r>
          </a:p>
        </p:txBody>
      </p:sp>
      <p:cxnSp>
        <p:nvCxnSpPr>
          <p:cNvPr id="12" name="Straight Connector 11"/>
          <p:cNvCxnSpPr/>
          <p:nvPr/>
        </p:nvCxnSpPr>
        <p:spPr>
          <a:xfrm>
            <a:off x="2259326" y="3567262"/>
            <a:ext cx="4209755" cy="0"/>
          </a:xfrm>
          <a:prstGeom prst="line">
            <a:avLst/>
          </a:prstGeom>
          <a:ln w="9525" cmpd="sng">
            <a:solidFill>
              <a:srgbClr val="5F0EAA"/>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2259326" y="1347923"/>
            <a:ext cx="4209755" cy="0"/>
          </a:xfrm>
          <a:prstGeom prst="line">
            <a:avLst/>
          </a:prstGeom>
          <a:ln w="9525" cmpd="sng">
            <a:solidFill>
              <a:srgbClr val="5F0EA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724120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Polyclonal versus monoclonal antibodies</a:t>
            </a:r>
          </a:p>
        </p:txBody>
      </p:sp>
      <p:sp>
        <p:nvSpPr>
          <p:cNvPr id="4" name="Text Placeholder 3"/>
          <p:cNvSpPr>
            <a:spLocks noGrp="1"/>
          </p:cNvSpPr>
          <p:nvPr>
            <p:ph type="body" sz="quarter" idx="11"/>
          </p:nvPr>
        </p:nvSpPr>
        <p:spPr/>
        <p:txBody>
          <a:bodyPr/>
          <a:lstStyle/>
          <a:p>
            <a:r>
              <a:rPr lang="en-US" dirty="0"/>
              <a:t>Silberstein S et al. , Headache 2015;55:1171.</a:t>
            </a:r>
          </a:p>
          <a:p>
            <a:endParaRPr lang="en-US" dirty="0"/>
          </a:p>
        </p:txBody>
      </p:sp>
      <p:pic>
        <p:nvPicPr>
          <p:cNvPr id="5" name="Picture 4"/>
          <p:cNvPicPr>
            <a:picLocks noChangeAspect="1"/>
          </p:cNvPicPr>
          <p:nvPr/>
        </p:nvPicPr>
        <p:blipFill>
          <a:blip r:embed="rId3"/>
          <a:stretch>
            <a:fillRect/>
          </a:stretch>
        </p:blipFill>
        <p:spPr>
          <a:xfrm>
            <a:off x="4863740" y="913137"/>
            <a:ext cx="3551187" cy="3551187"/>
          </a:xfrm>
          <a:prstGeom prst="rect">
            <a:avLst/>
          </a:prstGeom>
        </p:spPr>
      </p:pic>
      <p:sp>
        <p:nvSpPr>
          <p:cNvPr id="3" name="Text Placeholder 2"/>
          <p:cNvSpPr>
            <a:spLocks noGrp="1"/>
          </p:cNvSpPr>
          <p:nvPr>
            <p:ph type="body" sz="quarter" idx="10"/>
          </p:nvPr>
        </p:nvSpPr>
        <p:spPr>
          <a:xfrm>
            <a:off x="318978" y="1350336"/>
            <a:ext cx="4268898" cy="2259506"/>
          </a:xfrm>
        </p:spPr>
        <p:txBody>
          <a:bodyPr>
            <a:noAutofit/>
          </a:bodyPr>
          <a:lstStyle/>
          <a:p>
            <a:r>
              <a:rPr lang="en-US" sz="1600" b="1" dirty="0">
                <a:solidFill>
                  <a:schemeClr val="accent6">
                    <a:lumMod val="50000"/>
                  </a:schemeClr>
                </a:solidFill>
              </a:rPr>
              <a:t>Polyclonal antibodies (pAbs)</a:t>
            </a:r>
          </a:p>
          <a:p>
            <a:r>
              <a:rPr lang="en-US" sz="1600" dirty="0">
                <a:solidFill>
                  <a:srgbClr val="000000"/>
                </a:solidFill>
              </a:rPr>
              <a:t>Are from multiple B-cells that recognize multiple antigen epitopes</a:t>
            </a:r>
          </a:p>
          <a:p>
            <a:endParaRPr lang="en-US" sz="1600" dirty="0"/>
          </a:p>
          <a:p>
            <a:r>
              <a:rPr lang="en-US" sz="1600" b="1" dirty="0">
                <a:solidFill>
                  <a:schemeClr val="accent6">
                    <a:lumMod val="50000"/>
                  </a:schemeClr>
                </a:solidFill>
              </a:rPr>
              <a:t>Monoclonal antibodies (mAbs)</a:t>
            </a:r>
          </a:p>
          <a:p>
            <a:r>
              <a:rPr lang="en-US" sz="1600" dirty="0">
                <a:solidFill>
                  <a:srgbClr val="000000"/>
                </a:solidFill>
              </a:rPr>
              <a:t>Are from a single B-cell line and recognize one antigen epitope</a:t>
            </a:r>
          </a:p>
        </p:txBody>
      </p:sp>
    </p:spTree>
    <p:extLst>
      <p:ext uri="{BB962C8B-B14F-4D97-AF65-F5344CB8AC3E}">
        <p14:creationId xmlns:p14="http://schemas.microsoft.com/office/powerpoint/2010/main" val="231824175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 of the antibody: Immunoglobulin (Ig) glycoprotein</a:t>
            </a:r>
          </a:p>
        </p:txBody>
      </p:sp>
      <p:sp>
        <p:nvSpPr>
          <p:cNvPr id="3" name="Text Placeholder 2"/>
          <p:cNvSpPr>
            <a:spLocks noGrp="1"/>
          </p:cNvSpPr>
          <p:nvPr>
            <p:ph type="body" sz="quarter" idx="10"/>
          </p:nvPr>
        </p:nvSpPr>
        <p:spPr>
          <a:xfrm>
            <a:off x="5192562" y="1035232"/>
            <a:ext cx="3951438" cy="1351914"/>
          </a:xfrm>
        </p:spPr>
        <p:txBody>
          <a:bodyPr>
            <a:noAutofit/>
          </a:bodyPr>
          <a:lstStyle/>
          <a:p>
            <a:r>
              <a:rPr lang="en-US" sz="1600" dirty="0" smtClean="0">
                <a:solidFill>
                  <a:srgbClr val="000000"/>
                </a:solidFill>
              </a:rPr>
              <a:t>The antibody has a Y-shaped </a:t>
            </a:r>
            <a:r>
              <a:rPr lang="en-US" sz="1600" dirty="0">
                <a:solidFill>
                  <a:srgbClr val="000000"/>
                </a:solidFill>
              </a:rPr>
              <a:t>structure, composed of 2 identical heavy chains connected by disulfide bonds to 2 identical light</a:t>
            </a:r>
            <a:r>
              <a:rPr lang="en-US" sz="1600" b="1" dirty="0">
                <a:solidFill>
                  <a:srgbClr val="000000"/>
                </a:solidFill>
              </a:rPr>
              <a:t> </a:t>
            </a:r>
            <a:r>
              <a:rPr lang="en-US" sz="1600" dirty="0">
                <a:solidFill>
                  <a:srgbClr val="000000"/>
                </a:solidFill>
              </a:rPr>
              <a:t>chains</a:t>
            </a:r>
          </a:p>
          <a:p>
            <a:pPr marL="285750" indent="-285750">
              <a:buFont typeface="Arial"/>
              <a:buChar char="•"/>
            </a:pPr>
            <a:endParaRPr lang="en-US" sz="1400" dirty="0">
              <a:solidFill>
                <a:srgbClr val="000000"/>
              </a:solidFill>
            </a:endParaRPr>
          </a:p>
        </p:txBody>
      </p:sp>
      <p:sp>
        <p:nvSpPr>
          <p:cNvPr id="4" name="Text Placeholder 3"/>
          <p:cNvSpPr>
            <a:spLocks noGrp="1"/>
          </p:cNvSpPr>
          <p:nvPr>
            <p:ph type="body" sz="quarter" idx="11"/>
          </p:nvPr>
        </p:nvSpPr>
        <p:spPr/>
        <p:txBody>
          <a:bodyPr/>
          <a:lstStyle/>
          <a:p>
            <a:r>
              <a:rPr lang="en-US" dirty="0"/>
              <a:t>Silberstein S et al. , Headache 2015;55:1171.</a:t>
            </a:r>
          </a:p>
          <a:p>
            <a:endParaRPr lang="en-US" dirty="0"/>
          </a:p>
        </p:txBody>
      </p:sp>
      <p:cxnSp>
        <p:nvCxnSpPr>
          <p:cNvPr id="11" name="Straight Arrow Connector 10"/>
          <p:cNvCxnSpPr/>
          <p:nvPr/>
        </p:nvCxnSpPr>
        <p:spPr>
          <a:xfrm flipH="1" flipV="1">
            <a:off x="3856892" y="1488831"/>
            <a:ext cx="1240931" cy="35169"/>
          </a:xfrm>
          <a:prstGeom prst="straightConnector1">
            <a:avLst/>
          </a:prstGeom>
          <a:ln>
            <a:solidFill>
              <a:schemeClr val="accent6">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3727938" y="2110154"/>
            <a:ext cx="1570893" cy="340874"/>
          </a:xfrm>
          <a:prstGeom prst="straightConnector1">
            <a:avLst/>
          </a:prstGeom>
          <a:ln>
            <a:solidFill>
              <a:schemeClr val="accent6">
                <a:lumMod val="50000"/>
              </a:schemeClr>
            </a:solidFill>
            <a:tailEnd type="triangle"/>
          </a:ln>
        </p:spPr>
        <p:style>
          <a:lnRef idx="2">
            <a:schemeClr val="accent1"/>
          </a:lnRef>
          <a:fillRef idx="0">
            <a:schemeClr val="accent1"/>
          </a:fillRef>
          <a:effectRef idx="1">
            <a:schemeClr val="accent1"/>
          </a:effectRef>
          <a:fontRef idx="minor">
            <a:schemeClr val="tx1"/>
          </a:fontRef>
        </p:style>
      </p:cxnSp>
      <p:pic>
        <p:nvPicPr>
          <p:cNvPr id="5" name="Picture 4" descr="Structure-of-Antibod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894" y="974896"/>
            <a:ext cx="3711934" cy="3193708"/>
          </a:xfrm>
          <a:prstGeom prst="rect">
            <a:avLst/>
          </a:prstGeom>
        </p:spPr>
      </p:pic>
    </p:spTree>
    <p:extLst>
      <p:ext uri="{BB962C8B-B14F-4D97-AF65-F5344CB8AC3E}">
        <p14:creationId xmlns:p14="http://schemas.microsoft.com/office/powerpoint/2010/main" val="423882267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Antibody isotypes</a:t>
            </a:r>
          </a:p>
        </p:txBody>
      </p:sp>
      <p:sp>
        <p:nvSpPr>
          <p:cNvPr id="3" name="Text Placeholder 2"/>
          <p:cNvSpPr>
            <a:spLocks noGrp="1"/>
          </p:cNvSpPr>
          <p:nvPr>
            <p:ph type="body" sz="quarter" idx="10"/>
          </p:nvPr>
        </p:nvSpPr>
        <p:spPr>
          <a:xfrm>
            <a:off x="500051" y="746348"/>
            <a:ext cx="4986889" cy="2913073"/>
          </a:xfrm>
        </p:spPr>
        <p:txBody>
          <a:bodyPr>
            <a:noAutofit/>
          </a:bodyPr>
          <a:lstStyle/>
          <a:p>
            <a:r>
              <a:rPr lang="en-US" sz="1600" b="1" dirty="0">
                <a:solidFill>
                  <a:srgbClr val="3F0972"/>
                </a:solidFill>
              </a:rPr>
              <a:t>Five different isotypes exist in humans:</a:t>
            </a:r>
          </a:p>
          <a:p>
            <a:pPr marL="285750" indent="-285750">
              <a:buFont typeface="Arial"/>
              <a:buChar char="•"/>
            </a:pPr>
            <a:r>
              <a:rPr lang="en-US" sz="1600" b="1" dirty="0">
                <a:solidFill>
                  <a:srgbClr val="3F0972"/>
                </a:solidFill>
              </a:rPr>
              <a:t>IgA (α) </a:t>
            </a:r>
            <a:r>
              <a:rPr lang="en-US" sz="1600" dirty="0">
                <a:solidFill>
                  <a:srgbClr val="000000"/>
                </a:solidFill>
              </a:rPr>
              <a:t>often a dimer, protects mucosal and lymphoid tissues</a:t>
            </a:r>
          </a:p>
          <a:p>
            <a:pPr marL="285750" indent="-285750">
              <a:buFont typeface="Arial"/>
              <a:buChar char="•"/>
            </a:pPr>
            <a:r>
              <a:rPr lang="en-US" sz="1600" b="1" dirty="0">
                <a:solidFill>
                  <a:srgbClr val="3F0972"/>
                </a:solidFill>
              </a:rPr>
              <a:t>IgD (δ) </a:t>
            </a:r>
            <a:r>
              <a:rPr lang="en-US" sz="1600" dirty="0">
                <a:solidFill>
                  <a:srgbClr val="000000"/>
                </a:solidFill>
              </a:rPr>
              <a:t>monomer, universally expressed on naive B-cells</a:t>
            </a:r>
          </a:p>
          <a:p>
            <a:pPr marL="285750" indent="-285750">
              <a:buFont typeface="Arial"/>
              <a:buChar char="•"/>
            </a:pPr>
            <a:r>
              <a:rPr lang="en-US" sz="1600" b="1" dirty="0">
                <a:solidFill>
                  <a:srgbClr val="3F0972"/>
                </a:solidFill>
              </a:rPr>
              <a:t>IgE (ε)</a:t>
            </a:r>
            <a:r>
              <a:rPr lang="en-US" sz="1600" dirty="0"/>
              <a:t> </a:t>
            </a:r>
            <a:r>
              <a:rPr lang="en-US" sz="1600" dirty="0">
                <a:solidFill>
                  <a:srgbClr val="000000"/>
                </a:solidFill>
              </a:rPr>
              <a:t>monomer, mediates parasitic infections and allergic reactions</a:t>
            </a:r>
          </a:p>
          <a:p>
            <a:pPr marL="285750" indent="-285750">
              <a:buFont typeface="Arial"/>
              <a:buChar char="•"/>
            </a:pPr>
            <a:r>
              <a:rPr lang="en-US" sz="1600" b="1" dirty="0">
                <a:solidFill>
                  <a:srgbClr val="3F0972"/>
                </a:solidFill>
              </a:rPr>
              <a:t>IgG (γ) </a:t>
            </a:r>
            <a:r>
              <a:rPr lang="en-US" sz="1600" dirty="0">
                <a:solidFill>
                  <a:schemeClr val="tx1"/>
                </a:solidFill>
              </a:rPr>
              <a:t>m</a:t>
            </a:r>
            <a:r>
              <a:rPr lang="en-US" sz="1600" dirty="0">
                <a:solidFill>
                  <a:srgbClr val="000000"/>
                </a:solidFill>
              </a:rPr>
              <a:t>onomer, involved in the secondary phase of the immune </a:t>
            </a:r>
            <a:r>
              <a:rPr lang="en-US" sz="1600" dirty="0" smtClean="0">
                <a:solidFill>
                  <a:srgbClr val="000000"/>
                </a:solidFill>
              </a:rPr>
              <a:t>response, occurs </a:t>
            </a:r>
            <a:r>
              <a:rPr lang="en-US" sz="1600" dirty="0">
                <a:solidFill>
                  <a:srgbClr val="000000"/>
                </a:solidFill>
              </a:rPr>
              <a:t>in 80% of all antibodies</a:t>
            </a:r>
          </a:p>
          <a:p>
            <a:pPr marL="285750" indent="-285750">
              <a:buFont typeface="Arial"/>
              <a:buChar char="•"/>
            </a:pPr>
            <a:r>
              <a:rPr lang="en-US" sz="1600" b="1" dirty="0">
                <a:solidFill>
                  <a:srgbClr val="3F0972"/>
                </a:solidFill>
              </a:rPr>
              <a:t>IgM (</a:t>
            </a:r>
            <a:r>
              <a:rPr lang="en-US" sz="1600" b="1" dirty="0" smtClean="0">
                <a:solidFill>
                  <a:srgbClr val="3F0972"/>
                </a:solidFill>
              </a:rPr>
              <a:t>µ) </a:t>
            </a:r>
            <a:r>
              <a:rPr lang="en-US" sz="1600" dirty="0" err="1" smtClean="0">
                <a:solidFill>
                  <a:srgbClr val="000000"/>
                </a:solidFill>
              </a:rPr>
              <a:t>pentamer</a:t>
            </a:r>
            <a:r>
              <a:rPr lang="en-US" sz="1600" dirty="0">
                <a:solidFill>
                  <a:srgbClr val="000000"/>
                </a:solidFill>
              </a:rPr>
              <a:t>, first to appear after an infection</a:t>
            </a:r>
          </a:p>
        </p:txBody>
      </p:sp>
      <p:sp>
        <p:nvSpPr>
          <p:cNvPr id="4" name="Text Placeholder 3"/>
          <p:cNvSpPr>
            <a:spLocks noGrp="1"/>
          </p:cNvSpPr>
          <p:nvPr>
            <p:ph type="body" sz="quarter" idx="11"/>
          </p:nvPr>
        </p:nvSpPr>
        <p:spPr/>
        <p:txBody>
          <a:bodyPr/>
          <a:lstStyle/>
          <a:p>
            <a:r>
              <a:rPr lang="en-US" dirty="0"/>
              <a:t>Silberstein S et al. , Headache 2015;55:1171.</a:t>
            </a:r>
          </a:p>
          <a:p>
            <a:endParaRPr lang="en-US" dirty="0"/>
          </a:p>
        </p:txBody>
      </p:sp>
      <p:sp>
        <p:nvSpPr>
          <p:cNvPr id="5" name="Text Placeholder 2"/>
          <p:cNvSpPr txBox="1">
            <a:spLocks/>
          </p:cNvSpPr>
          <p:nvPr/>
        </p:nvSpPr>
        <p:spPr>
          <a:xfrm>
            <a:off x="5390708" y="1547270"/>
            <a:ext cx="3668232" cy="1127136"/>
          </a:xfrm>
          <a:prstGeom prst="rect">
            <a:avLst/>
          </a:prstGeom>
        </p:spPr>
        <p:txBody>
          <a:bodyPr>
            <a:noAutofit/>
          </a:bodyPr>
          <a:lstStyle>
            <a:lvl1pPr marL="0" indent="0" algn="l" defTabSz="457200" rtl="0" eaLnBrk="1" latinLnBrk="0" hangingPunct="1">
              <a:spcBef>
                <a:spcPct val="20000"/>
              </a:spcBef>
              <a:buFont typeface="Arial"/>
              <a:buNone/>
              <a:defRPr sz="1100" kern="1200" spc="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b="1" dirty="0">
                <a:solidFill>
                  <a:srgbClr val="7030A0"/>
                </a:solidFill>
              </a:rPr>
              <a:t>Each subclass has a different ability to activate host immune function, and thus can be tailored to a particular disease</a:t>
            </a:r>
          </a:p>
        </p:txBody>
      </p:sp>
    </p:spTree>
    <p:extLst>
      <p:ext uri="{BB962C8B-B14F-4D97-AF65-F5344CB8AC3E}">
        <p14:creationId xmlns:p14="http://schemas.microsoft.com/office/powerpoint/2010/main" val="351045586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Most antibodies are immunoglobulin G (IgG)</a:t>
            </a:r>
          </a:p>
        </p:txBody>
      </p:sp>
      <p:sp>
        <p:nvSpPr>
          <p:cNvPr id="3" name="Text Placeholder 2"/>
          <p:cNvSpPr>
            <a:spLocks noGrp="1"/>
          </p:cNvSpPr>
          <p:nvPr>
            <p:ph type="body" sz="quarter" idx="10"/>
          </p:nvPr>
        </p:nvSpPr>
        <p:spPr>
          <a:xfrm>
            <a:off x="2083580" y="1066801"/>
            <a:ext cx="6075682" cy="2274888"/>
          </a:xfrm>
        </p:spPr>
        <p:txBody>
          <a:bodyPr>
            <a:noAutofit/>
          </a:bodyPr>
          <a:lstStyle/>
          <a:p>
            <a:pPr marL="171450" indent="-171450">
              <a:buFont typeface="Arial"/>
              <a:buChar char="•"/>
            </a:pPr>
            <a:r>
              <a:rPr lang="en-US" sz="1600" b="1" dirty="0">
                <a:solidFill>
                  <a:srgbClr val="3F0972"/>
                </a:solidFill>
              </a:rPr>
              <a:t>Nearly all marketed antibody drugs are IgG</a:t>
            </a:r>
          </a:p>
          <a:p>
            <a:pPr marL="171450" indent="-171450">
              <a:buFont typeface="Arial"/>
              <a:buChar char="•"/>
            </a:pPr>
            <a:endParaRPr lang="en-US" sz="1600" b="1" dirty="0">
              <a:solidFill>
                <a:srgbClr val="3F0972"/>
              </a:solidFill>
            </a:endParaRPr>
          </a:p>
          <a:p>
            <a:pPr marL="171450" indent="-171450">
              <a:buFont typeface="Arial"/>
              <a:buChar char="•"/>
            </a:pPr>
            <a:r>
              <a:rPr lang="en-US" sz="1600" dirty="0">
                <a:solidFill>
                  <a:schemeClr val="tx1"/>
                </a:solidFill>
              </a:rPr>
              <a:t>Human IgG2 and IgG4 poorly support effector functions</a:t>
            </a:r>
          </a:p>
          <a:p>
            <a:pPr marL="171450" indent="-171450">
              <a:buFont typeface="Arial"/>
              <a:buChar char="•"/>
            </a:pPr>
            <a:endParaRPr lang="en-US" sz="1600" dirty="0">
              <a:solidFill>
                <a:schemeClr val="tx1"/>
              </a:solidFill>
            </a:endParaRPr>
          </a:p>
          <a:p>
            <a:pPr marL="171450" indent="-171450">
              <a:buFont typeface="Arial"/>
              <a:buChar char="•"/>
            </a:pPr>
            <a:r>
              <a:rPr lang="en-US" sz="1600" dirty="0">
                <a:solidFill>
                  <a:schemeClr val="tx1"/>
                </a:solidFill>
              </a:rPr>
              <a:t>There are few human IgG3 molecules in clinical development:</a:t>
            </a:r>
          </a:p>
          <a:p>
            <a:pPr lvl="1"/>
            <a:r>
              <a:rPr lang="en-US" sz="1600" dirty="0">
                <a:solidFill>
                  <a:srgbClr val="000000"/>
                </a:solidFill>
              </a:rPr>
              <a:t>Hinge region is longer and more prone to proteolysis than human IgG1, IgG2 and IgG4</a:t>
            </a:r>
          </a:p>
        </p:txBody>
      </p:sp>
      <p:sp>
        <p:nvSpPr>
          <p:cNvPr id="4" name="Text Placeholder 3"/>
          <p:cNvSpPr>
            <a:spLocks noGrp="1"/>
          </p:cNvSpPr>
          <p:nvPr>
            <p:ph type="body" sz="quarter" idx="11"/>
          </p:nvPr>
        </p:nvSpPr>
        <p:spPr/>
        <p:txBody>
          <a:bodyPr/>
          <a:lstStyle/>
          <a:p>
            <a:r>
              <a:rPr lang="en-US" dirty="0"/>
              <a:t>Silberstein S et al. , Headache 2015;55:1171.</a:t>
            </a:r>
          </a:p>
        </p:txBody>
      </p:sp>
      <p:cxnSp>
        <p:nvCxnSpPr>
          <p:cNvPr id="6" name="Straight Connector 5"/>
          <p:cNvCxnSpPr/>
          <p:nvPr/>
        </p:nvCxnSpPr>
        <p:spPr>
          <a:xfrm>
            <a:off x="1869573" y="1043356"/>
            <a:ext cx="0" cy="2298333"/>
          </a:xfrm>
          <a:prstGeom prst="line">
            <a:avLst/>
          </a:prstGeom>
          <a:ln w="9525" cmpd="sng">
            <a:solidFill>
              <a:srgbClr val="5F0EA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269300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a:t>
            </a:r>
            <a:r>
              <a:rPr lang="en-US" dirty="0" err="1"/>
              <a:t>IgG</a:t>
            </a:r>
            <a:r>
              <a:rPr lang="en-US" dirty="0"/>
              <a:t> receptors (FcγR)</a:t>
            </a:r>
          </a:p>
        </p:txBody>
      </p:sp>
      <p:sp>
        <p:nvSpPr>
          <p:cNvPr id="3" name="Text Placeholder 2"/>
          <p:cNvSpPr>
            <a:spLocks noGrp="1"/>
          </p:cNvSpPr>
          <p:nvPr>
            <p:ph type="body" sz="quarter" idx="10"/>
          </p:nvPr>
        </p:nvSpPr>
        <p:spPr>
          <a:xfrm>
            <a:off x="1836226" y="798965"/>
            <a:ext cx="5505931" cy="3503163"/>
          </a:xfrm>
        </p:spPr>
        <p:txBody>
          <a:bodyPr>
            <a:noAutofit/>
          </a:bodyPr>
          <a:lstStyle/>
          <a:p>
            <a:pPr marL="285750" indent="-285750">
              <a:buFont typeface="Arial"/>
              <a:buChar char="•"/>
            </a:pPr>
            <a:r>
              <a:rPr lang="en-US" sz="1500" b="1" dirty="0">
                <a:solidFill>
                  <a:srgbClr val="3F0972"/>
                </a:solidFill>
              </a:rPr>
              <a:t>Divided into three classes</a:t>
            </a:r>
          </a:p>
          <a:p>
            <a:pPr lvl="1"/>
            <a:r>
              <a:rPr lang="en-US" sz="1500" b="1" dirty="0">
                <a:solidFill>
                  <a:schemeClr val="accent6">
                    <a:lumMod val="50000"/>
                  </a:schemeClr>
                </a:solidFill>
              </a:rPr>
              <a:t>FcγRI</a:t>
            </a:r>
            <a:r>
              <a:rPr lang="en-US" sz="1500" dirty="0"/>
              <a:t> (CD64)</a:t>
            </a:r>
          </a:p>
          <a:p>
            <a:pPr lvl="1"/>
            <a:r>
              <a:rPr lang="en-US" sz="1500" b="1" dirty="0">
                <a:solidFill>
                  <a:srgbClr val="3F0972"/>
                </a:solidFill>
              </a:rPr>
              <a:t>FcγRII</a:t>
            </a:r>
            <a:r>
              <a:rPr lang="en-US" sz="1500" dirty="0"/>
              <a:t> (CD32) subdivided into</a:t>
            </a:r>
          </a:p>
          <a:p>
            <a:pPr lvl="2"/>
            <a:r>
              <a:rPr lang="en-US" sz="1500" dirty="0"/>
              <a:t>FcγRIIa (activating), FcγRIIb (inhibitory) and FcγRIIc (activating)</a:t>
            </a:r>
          </a:p>
          <a:p>
            <a:pPr lvl="1"/>
            <a:r>
              <a:rPr lang="en-US" sz="1500" b="1" dirty="0">
                <a:solidFill>
                  <a:srgbClr val="3F0972"/>
                </a:solidFill>
              </a:rPr>
              <a:t>FcγRIII</a:t>
            </a:r>
            <a:r>
              <a:rPr lang="en-US" sz="1500" dirty="0"/>
              <a:t>(CD16) subdivided into</a:t>
            </a:r>
          </a:p>
          <a:p>
            <a:pPr lvl="2"/>
            <a:r>
              <a:rPr lang="en-US" sz="1500" dirty="0"/>
              <a:t>FcγRIIIa (activating) and FcγRIIIb</a:t>
            </a:r>
          </a:p>
          <a:p>
            <a:pPr marL="914400" lvl="2" indent="0">
              <a:buNone/>
            </a:pPr>
            <a:endParaRPr lang="en-US" sz="1500" dirty="0"/>
          </a:p>
          <a:p>
            <a:pPr marL="285750" indent="-285750">
              <a:buFont typeface="Arial"/>
              <a:buChar char="•"/>
            </a:pPr>
            <a:r>
              <a:rPr lang="en-US" sz="1500" dirty="0">
                <a:solidFill>
                  <a:schemeClr val="tx1"/>
                </a:solidFill>
              </a:rPr>
              <a:t>FcγRIIa, FcγRIIIa, and FcγRIIIb activity is complicated by differential cell expression patterns and polymorphisms</a:t>
            </a:r>
          </a:p>
          <a:p>
            <a:pPr marL="285750" indent="-285750">
              <a:buFont typeface="Arial"/>
              <a:buChar char="•"/>
            </a:pPr>
            <a:endParaRPr lang="en-US" sz="1500" dirty="0">
              <a:solidFill>
                <a:schemeClr val="tx1"/>
              </a:solidFill>
            </a:endParaRPr>
          </a:p>
          <a:p>
            <a:pPr marL="285750" indent="-285750">
              <a:buFont typeface="Arial"/>
              <a:buChar char="•"/>
            </a:pPr>
            <a:r>
              <a:rPr lang="en-US" sz="1500" b="1" dirty="0">
                <a:solidFill>
                  <a:schemeClr val="accent6">
                    <a:lumMod val="50000"/>
                  </a:schemeClr>
                </a:solidFill>
              </a:rPr>
              <a:t>IgG design must consider both IgG isotype and FcγR</a:t>
            </a:r>
          </a:p>
        </p:txBody>
      </p:sp>
      <p:sp>
        <p:nvSpPr>
          <p:cNvPr id="4" name="Text Placeholder 3"/>
          <p:cNvSpPr>
            <a:spLocks noGrp="1"/>
          </p:cNvSpPr>
          <p:nvPr>
            <p:ph type="body" sz="quarter" idx="11"/>
          </p:nvPr>
        </p:nvSpPr>
        <p:spPr/>
        <p:txBody>
          <a:bodyPr/>
          <a:lstStyle/>
          <a:p>
            <a:r>
              <a:rPr lang="en-US" dirty="0"/>
              <a:t>Silberstein S et al. , Headache 2015;55:1171.</a:t>
            </a:r>
          </a:p>
        </p:txBody>
      </p:sp>
      <p:cxnSp>
        <p:nvCxnSpPr>
          <p:cNvPr id="5" name="Straight Connector 4"/>
          <p:cNvCxnSpPr/>
          <p:nvPr/>
        </p:nvCxnSpPr>
        <p:spPr>
          <a:xfrm>
            <a:off x="1820206" y="835902"/>
            <a:ext cx="17702" cy="3521785"/>
          </a:xfrm>
          <a:prstGeom prst="line">
            <a:avLst/>
          </a:prstGeom>
          <a:ln w="9525" cmpd="sng">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033904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Nomenclature for therapeutic monoclonal antibodies</a:t>
            </a:r>
          </a:p>
        </p:txBody>
      </p:sp>
      <p:sp>
        <p:nvSpPr>
          <p:cNvPr id="4" name="Text Placeholder 3"/>
          <p:cNvSpPr>
            <a:spLocks noGrp="1"/>
          </p:cNvSpPr>
          <p:nvPr>
            <p:ph type="body" sz="quarter" idx="11"/>
          </p:nvPr>
        </p:nvSpPr>
        <p:spPr/>
        <p:txBody>
          <a:bodyPr/>
          <a:lstStyle/>
          <a:p>
            <a:r>
              <a:rPr lang="en-US" dirty="0"/>
              <a:t>Silberstein S et al. , Headache 2015;55:1171.</a:t>
            </a:r>
          </a:p>
          <a:p>
            <a:endParaRPr lang="en-US" dirty="0"/>
          </a:p>
        </p:txBody>
      </p:sp>
      <p:pic>
        <p:nvPicPr>
          <p:cNvPr id="5" name="Picture 4"/>
          <p:cNvPicPr>
            <a:picLocks noChangeAspect="1"/>
          </p:cNvPicPr>
          <p:nvPr/>
        </p:nvPicPr>
        <p:blipFill>
          <a:blip r:embed="rId3"/>
          <a:stretch>
            <a:fillRect/>
          </a:stretch>
        </p:blipFill>
        <p:spPr>
          <a:xfrm>
            <a:off x="573627" y="641126"/>
            <a:ext cx="7691142" cy="3370809"/>
          </a:xfrm>
          <a:prstGeom prst="rect">
            <a:avLst/>
          </a:prstGeom>
        </p:spPr>
      </p:pic>
    </p:spTree>
    <p:extLst>
      <p:ext uri="{BB962C8B-B14F-4D97-AF65-F5344CB8AC3E}">
        <p14:creationId xmlns:p14="http://schemas.microsoft.com/office/powerpoint/2010/main" val="23332636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Mechanism of action of therapeutic monoclonal antibodies</a:t>
            </a:r>
          </a:p>
        </p:txBody>
      </p:sp>
      <p:sp>
        <p:nvSpPr>
          <p:cNvPr id="4" name="Text Placeholder 3"/>
          <p:cNvSpPr>
            <a:spLocks noGrp="1"/>
          </p:cNvSpPr>
          <p:nvPr>
            <p:ph type="body" sz="quarter" idx="11"/>
          </p:nvPr>
        </p:nvSpPr>
        <p:spPr/>
        <p:txBody>
          <a:bodyPr/>
          <a:lstStyle/>
          <a:p>
            <a:r>
              <a:rPr lang="en-US" dirty="0"/>
              <a:t>Silberstein S et al. , Headache 2015;55:1171.</a:t>
            </a:r>
          </a:p>
          <a:p>
            <a:endParaRPr lang="en-US" dirty="0"/>
          </a:p>
        </p:txBody>
      </p:sp>
      <p:pic>
        <p:nvPicPr>
          <p:cNvPr id="5" name="Picture 4"/>
          <p:cNvPicPr>
            <a:picLocks noChangeAspect="1"/>
          </p:cNvPicPr>
          <p:nvPr/>
        </p:nvPicPr>
        <p:blipFill>
          <a:blip r:embed="rId3"/>
          <a:stretch>
            <a:fillRect/>
          </a:stretch>
        </p:blipFill>
        <p:spPr>
          <a:xfrm>
            <a:off x="901391" y="1215674"/>
            <a:ext cx="7363378" cy="3323053"/>
          </a:xfrm>
          <a:prstGeom prst="rect">
            <a:avLst/>
          </a:prstGeom>
        </p:spPr>
      </p:pic>
      <p:sp>
        <p:nvSpPr>
          <p:cNvPr id="3" name="Text Placeholder 2"/>
          <p:cNvSpPr>
            <a:spLocks noGrp="1"/>
          </p:cNvSpPr>
          <p:nvPr>
            <p:ph type="body" sz="quarter" idx="10"/>
          </p:nvPr>
        </p:nvSpPr>
        <p:spPr>
          <a:xfrm>
            <a:off x="2102583" y="682080"/>
            <a:ext cx="4938835" cy="667020"/>
          </a:xfrm>
        </p:spPr>
        <p:txBody>
          <a:bodyPr>
            <a:noAutofit/>
          </a:bodyPr>
          <a:lstStyle/>
          <a:p>
            <a:r>
              <a:rPr lang="en-US" sz="1600" b="1" dirty="0">
                <a:solidFill>
                  <a:srgbClr val="3F0972"/>
                </a:solidFill>
              </a:rPr>
              <a:t>Destroy target cells or alter target-cell function without cell destruction</a:t>
            </a:r>
          </a:p>
        </p:txBody>
      </p:sp>
    </p:spTree>
    <p:extLst>
      <p:ext uri="{BB962C8B-B14F-4D97-AF65-F5344CB8AC3E}">
        <p14:creationId xmlns:p14="http://schemas.microsoft.com/office/powerpoint/2010/main" val="189577810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7B6F2769-7194-4217-93D3-3AF3A4742282}">
  <ds:schemaRefs>
    <ds:schemaRef ds:uri="http://schemas.microsoft.com/office/infopath/2007/PartnerControls"/>
    <ds:schemaRef ds:uri="http://schemas.microsoft.com/office/2006/documentManagement/types"/>
    <ds:schemaRef ds:uri="http://purl.org/dc/elements/1.1/"/>
    <ds:schemaRef ds:uri="http://purl.org/dc/dcmitype/"/>
    <ds:schemaRef ds:uri="http://schemas.microsoft.com/office/2006/metadata/properties"/>
    <ds:schemaRef ds:uri="http://www.w3.org/XML/1998/namespace"/>
    <ds:schemaRef ds:uri="http://purl.org/dc/terms/"/>
    <ds:schemaRef ds:uri="http://schemas.openxmlformats.org/package/2006/metadata/core-properties"/>
    <ds:schemaRef ds:uri="http://schemas.microsoft.com/sharepoint/v3/field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397</TotalTime>
  <Words>2231</Words>
  <Application>Microsoft Macintosh PowerPoint</Application>
  <PresentationFormat>On-screen Show (16:9)</PresentationFormat>
  <Paragraphs>236</Paragraphs>
  <Slides>17</Slides>
  <Notes>17</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Office Theme</vt:lpstr>
      <vt:lpstr>1_Office Theme</vt:lpstr>
      <vt:lpstr>A Background</vt:lpstr>
      <vt:lpstr>What are monoclonal antibodies?</vt:lpstr>
      <vt:lpstr>Polyclonal versus monoclonal antibodies</vt:lpstr>
      <vt:lpstr>Structure of the antibody: Immunoglobulin (Ig) glycoprotein</vt:lpstr>
      <vt:lpstr>Antibody isotypes</vt:lpstr>
      <vt:lpstr>Most antibodies are immunoglobulin G (IgG)</vt:lpstr>
      <vt:lpstr>Human IgG receptors (FcγR)</vt:lpstr>
      <vt:lpstr>Nomenclature for therapeutic monoclonal antibodies</vt:lpstr>
      <vt:lpstr>Mechanism of action of therapeutic monoclonal antibodies</vt:lpstr>
      <vt:lpstr>Why therapeutic monoclonal antibodies need to be given parenterally</vt:lpstr>
      <vt:lpstr>Therapeutic monoclonal antibody pharmacokinetics</vt:lpstr>
      <vt:lpstr>Therapeutic monoclonal antibody metabolism and elimination</vt:lpstr>
      <vt:lpstr>Therapeutic monoclonal antibodies versus small molecule therapies</vt:lpstr>
      <vt:lpstr>Safety of therapeutic monoclonal antibodies</vt:lpstr>
      <vt:lpstr>Safety of therapeutic monoclonal antibodies</vt:lpstr>
      <vt:lpstr>Humanization of therapeutic monoclonal antibodies has reduced their immunogenicity</vt:lpstr>
      <vt:lpstr>Benefits of therapeutic monoclonal antibodies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Alison Langdon</cp:lastModifiedBy>
  <cp:revision>73</cp:revision>
  <dcterms:created xsi:type="dcterms:W3CDTF">2010-04-12T23:12:02Z</dcterms:created>
  <dcterms:modified xsi:type="dcterms:W3CDTF">2019-05-21T13:14:19Z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