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19"/>
  </p:notesMasterIdLst>
  <p:sldIdLst>
    <p:sldId id="280" r:id="rId6"/>
    <p:sldId id="281" r:id="rId7"/>
    <p:sldId id="257" r:id="rId8"/>
    <p:sldId id="258" r:id="rId9"/>
    <p:sldId id="259" r:id="rId10"/>
    <p:sldId id="285" r:id="rId11"/>
    <p:sldId id="260" r:id="rId12"/>
    <p:sldId id="284" r:id="rId13"/>
    <p:sldId id="274" r:id="rId14"/>
    <p:sldId id="269" r:id="rId15"/>
    <p:sldId id="278" r:id="rId16"/>
    <p:sldId id="282" r:id="rId17"/>
    <p:sldId id="27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2" autoAdjust="0"/>
    <p:restoredTop sz="99864" autoAdjust="0"/>
  </p:normalViewPr>
  <p:slideViewPr>
    <p:cSldViewPr snapToGrid="0" snapToObjects="1">
      <p:cViewPr>
        <p:scale>
          <a:sx n="90" d="100"/>
          <a:sy n="90" d="100"/>
        </p:scale>
        <p:origin x="-540" y="-104"/>
      </p:cViewPr>
      <p:guideLst>
        <p:guide orient="horz" pos="162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200" d="100"/>
        <a:sy n="200" d="100"/>
      </p:scale>
      <p:origin x="0" y="-8502"/>
    </p:cViewPr>
  </p:sorterViewPr>
  <p:notesViewPr>
    <p:cSldViewPr snapToGrid="0" snapToObjects="1">
      <p:cViewPr>
        <p:scale>
          <a:sx n="180" d="100"/>
          <a:sy n="180" d="100"/>
        </p:scale>
        <p:origin x="180" y="-8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4FB1E-1283-42FC-ACA7-84CC3A178CF2}" type="datetimeFigureOut">
              <a:rPr lang="en-US" smtClean="0"/>
              <a:t>11/14/2016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3E67E-E95F-4F6E-A635-A42356CFC64D}" type="slidenum">
              <a:rPr lang="en-US" smtClean="0"/>
              <a:t>‹#›</a:t>
            </a:fld>
            <a:endParaRPr lang="en-US" dirty="0"/>
          </a:p>
        </p:txBody>
      </p:sp>
    </p:spTree>
    <p:extLst>
      <p:ext uri="{BB962C8B-B14F-4D97-AF65-F5344CB8AC3E}">
        <p14:creationId xmlns:p14="http://schemas.microsoft.com/office/powerpoint/2010/main" val="156287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a:t>
            </a:fld>
            <a:endParaRPr lang="en-US" dirty="0"/>
          </a:p>
        </p:txBody>
      </p:sp>
    </p:spTree>
    <p:extLst>
      <p:ext uri="{BB962C8B-B14F-4D97-AF65-F5344CB8AC3E}">
        <p14:creationId xmlns:p14="http://schemas.microsoft.com/office/powerpoint/2010/main" val="174539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levels are increased in migraine sufferer</a:t>
            </a:r>
            <a:r>
              <a:rPr lang="en-GB" sz="1000" dirty="0"/>
              <a:t>s</a:t>
            </a:r>
          </a:p>
          <a:p>
            <a:endParaRPr lang="en-GB" sz="1000" dirty="0"/>
          </a:p>
          <a:p>
            <a:r>
              <a:rPr lang="en-GB" sz="1000" dirty="0"/>
              <a:t>This study measured peripheral blood levels of  CGRP outside migraine attacks in 103 women with chronic migraine, 31 matched controls, 43 with episodic migraine, and 14 with episodic cluster headache matched for age. CGRP levels were significantly higher in those with chronic migraine than controls (74.90 pg/mL versus 33.74 pg/mL), as well as episodic migraine (46.37 pg/mL), or episodic cluster headache (45.87 pg/mL). This suggests that increased CGRP levels may represent a biomarker to aid in diagnosis of migraine.</a:t>
            </a:r>
          </a:p>
          <a:p>
            <a:endParaRPr lang="en-GB" dirty="0"/>
          </a:p>
          <a:p>
            <a:r>
              <a:rPr lang="en-GB" sz="900" dirty="0"/>
              <a:t>Reference</a:t>
            </a:r>
          </a:p>
          <a:p>
            <a:r>
              <a:rPr lang="en-GB" sz="900" dirty="0"/>
              <a:t>Cernuda-Morollón E. Interictal increase of CGRP levels in peripheral blood as a biomarker for chronic migraine. Neurology 2013;81:1191.</a:t>
            </a:r>
          </a:p>
          <a:p>
            <a:endParaRPr lang="en-GB" sz="900"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10</a:t>
            </a:fld>
            <a:endParaRPr lang="en-US" dirty="0"/>
          </a:p>
        </p:txBody>
      </p:sp>
    </p:spTree>
    <p:extLst>
      <p:ext uri="{BB962C8B-B14F-4D97-AF65-F5344CB8AC3E}">
        <p14:creationId xmlns:p14="http://schemas.microsoft.com/office/powerpoint/2010/main" val="286995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levels: a predictor of treatment response in chronic migraine</a:t>
            </a:r>
          </a:p>
          <a:p>
            <a:endParaRPr lang="en-GB" sz="1000" dirty="0"/>
          </a:p>
          <a:p>
            <a:r>
              <a:rPr lang="en-GB" sz="1000" dirty="0"/>
              <a:t>OnabotulinumtoxinA has been shown to have efficacy in the management of chronic migraine. In this study in 83 patients with chronic migraine (mean age 44 years; 94% females), interictal plasma CGRP levels were measured before and 1 month after treatment with onabotulinumtoxinA. In all patients, median CGRP plasma levels were lower after treatment (51.9 versus 74.1 pg/ml, p&lt;0.001).  In particular, pretreatment plasma levels of CGRP were significantly higher in responders than nonresponders (76.9 versus 50.5 pg/ml, p=0.001). These findings suggest that plasma CGRP levels may be a predictor of response to this migraine treatment. </a:t>
            </a:r>
          </a:p>
          <a:p>
            <a:endParaRPr lang="en-GB" dirty="0"/>
          </a:p>
          <a:p>
            <a:r>
              <a:rPr lang="en-GB" sz="900" dirty="0"/>
              <a:t>Reference</a:t>
            </a:r>
          </a:p>
          <a:p>
            <a:r>
              <a:rPr lang="en-US" sz="900" dirty="0"/>
              <a:t>Cernuda-Morollón E et al. OnabotulinumtoxinA decreases interictal CGRP plasma levels in patients with chronic migraine. Pain 2015;156:820. </a:t>
            </a:r>
          </a:p>
        </p:txBody>
      </p:sp>
      <p:sp>
        <p:nvSpPr>
          <p:cNvPr id="4" name="Slide Number Placeholder 3"/>
          <p:cNvSpPr>
            <a:spLocks noGrp="1"/>
          </p:cNvSpPr>
          <p:nvPr>
            <p:ph type="sldNum" sz="quarter" idx="10"/>
          </p:nvPr>
        </p:nvSpPr>
        <p:spPr/>
        <p:txBody>
          <a:bodyPr/>
          <a:lstStyle/>
          <a:p>
            <a:fld id="{6933E67E-E95F-4F6E-A635-A42356CFC64D}" type="slidenum">
              <a:rPr lang="en-US" smtClean="0"/>
              <a:t>11</a:t>
            </a:fld>
            <a:endParaRPr lang="en-US" dirty="0"/>
          </a:p>
        </p:txBody>
      </p:sp>
    </p:spTree>
    <p:extLst>
      <p:ext uri="{BB962C8B-B14F-4D97-AF65-F5344CB8AC3E}">
        <p14:creationId xmlns:p14="http://schemas.microsoft.com/office/powerpoint/2010/main" val="241148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The trigeminal ganglion has been identified  as a key site of action for CGRP in migraine. This poses a key question: where is this located with respect to the blood brain barrier?  Administration of Evans Blue (a dye which binds to serum albumin and cannot therefore cross the blood brain barrier), in rats showed that the dye was taken up by the trigeminal ganglion. This shows that the trigeminal ganglion is located outside the blood brain barrier, and that it is therefore not necessary for agents targeting CGRP to cross the blood brain barrier. </a:t>
            </a:r>
          </a:p>
          <a:p>
            <a:endParaRPr lang="en-GB" dirty="0"/>
          </a:p>
          <a:p>
            <a:r>
              <a:rPr lang="en-GB" sz="900" dirty="0"/>
              <a:t>Reference</a:t>
            </a:r>
          </a:p>
          <a:p>
            <a:r>
              <a:rPr lang="en-GB" sz="900" dirty="0"/>
              <a:t>Eftekhari S et al. Localization of CGRP, CGRP receptor, PACAP and glutamate in trigeminal ganglion. Relation to the blood-brain barrier. Brain Res 2015; 1600:93.</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12</a:t>
            </a:fld>
            <a:endParaRPr lang="en-US" dirty="0"/>
          </a:p>
        </p:txBody>
      </p:sp>
      <p:sp>
        <p:nvSpPr>
          <p:cNvPr id="5" name="Rectangle 4"/>
          <p:cNvSpPr/>
          <p:nvPr/>
        </p:nvSpPr>
        <p:spPr>
          <a:xfrm>
            <a:off x="685800" y="4459832"/>
            <a:ext cx="5486400" cy="692497"/>
          </a:xfrm>
          <a:prstGeom prst="rect">
            <a:avLst/>
          </a:prstGeom>
        </p:spPr>
        <p:txBody>
          <a:bodyPr wrap="square">
            <a:spAutoFit/>
          </a:bodyPr>
          <a:lstStyle/>
          <a:p>
            <a:endParaRPr lang="en-GB" sz="1050" dirty="0"/>
          </a:p>
          <a:p>
            <a:endParaRPr lang="en-GB" sz="1050" dirty="0"/>
          </a:p>
          <a:p>
            <a:endParaRPr lang="en-GB" dirty="0"/>
          </a:p>
        </p:txBody>
      </p:sp>
      <p:sp>
        <p:nvSpPr>
          <p:cNvPr id="6" name="Rectangle 5"/>
          <p:cNvSpPr/>
          <p:nvPr/>
        </p:nvSpPr>
        <p:spPr>
          <a:xfrm>
            <a:off x="685800" y="4410656"/>
            <a:ext cx="5486400" cy="246221"/>
          </a:xfrm>
          <a:prstGeom prst="rect">
            <a:avLst/>
          </a:prstGeom>
        </p:spPr>
        <p:txBody>
          <a:bodyPr wrap="square">
            <a:spAutoFit/>
          </a:bodyPr>
          <a:lstStyle/>
          <a:p>
            <a:r>
              <a:rPr lang="en-US" sz="1000" b="1" dirty="0"/>
              <a:t>Do CGRP-targeted agents need to cross the blood brain barrier? </a:t>
            </a:r>
          </a:p>
        </p:txBody>
      </p:sp>
    </p:spTree>
    <p:extLst>
      <p:ext uri="{BB962C8B-B14F-4D97-AF65-F5344CB8AC3E}">
        <p14:creationId xmlns:p14="http://schemas.microsoft.com/office/powerpoint/2010/main" val="160794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inhibition: potential for prevention of migraine</a:t>
            </a:r>
            <a:endParaRPr lang="en-US" sz="1000" b="1" dirty="0"/>
          </a:p>
          <a:p>
            <a:r>
              <a:rPr lang="en-US" sz="1000" dirty="0"/>
              <a:t>In a proof of concept study, the CGRP receptor antagonist olcegepant was shown to be effective in treating migraine. However, as this agent could only be administered intravenously, development was terminated. Other CGRP receptor antagonists were effective in acute migraine but had issues with liver toxicity (telcagepant, MK-3207); development has not continued for undisclosed reasons with other agents (rimegepant, BI 44370 TA, MK-1602).  There is no ongoing development of other CGRP-receptor antagonists.</a:t>
            </a:r>
          </a:p>
          <a:p>
            <a:endParaRPr lang="en-GB" sz="1000" dirty="0"/>
          </a:p>
          <a:p>
            <a:r>
              <a:rPr lang="en-GB" sz="1000" dirty="0"/>
              <a:t>These studies provide important support for the role of CGRP in migraine pain. However, new approaches targeting CGRP or tis receptor are needed. </a:t>
            </a:r>
            <a:endParaRPr lang="en-US" sz="1000" dirty="0"/>
          </a:p>
          <a:p>
            <a:endParaRPr lang="en-US" dirty="0"/>
          </a:p>
          <a:p>
            <a:r>
              <a:rPr lang="en-US" sz="900" dirty="0"/>
              <a:t>References</a:t>
            </a:r>
          </a:p>
          <a:p>
            <a:r>
              <a:rPr lang="en-US" sz="900" dirty="0"/>
              <a:t>Doods H, Hallermayer G, Wu D, et al. Pharmacological profile of BIBN4096BS, the first selective small molecule CGRP antagonist. Br J Pharmacol 2000;129:420.</a:t>
            </a:r>
          </a:p>
          <a:p>
            <a:r>
              <a:rPr lang="en-US" sz="900" dirty="0"/>
              <a:t>Ho TW, Connor KM, Zhang Y, et al. Randomized controlled trial of the CGRP receptor antagonist telcagepant for migraine prevention. Neurology 2014;83:958.</a:t>
            </a:r>
          </a:p>
          <a:p>
            <a:r>
              <a:rPr lang="en-US" sz="900" dirty="0"/>
              <a:t>Hewitt DJ, Aurora SK, Dodick DW, et al. Randomized controlled trial of the CGRP receptor antagonist MK-3207 in the acute treatment of migraine. Cephalalgia 2011;31:712.</a:t>
            </a:r>
          </a:p>
          <a:p>
            <a:r>
              <a:rPr lang="en-US" sz="900" dirty="0"/>
              <a:t>Diener HC, Barbanti P, Dahlöf C et al. BI 44370 TA, an oral CGRP antagonist for the treatment of acute migraine attacks: results from a phase II study. Cephalalgia 2011;31:573.</a:t>
            </a:r>
          </a:p>
          <a:p>
            <a:r>
              <a:rPr lang="en-US" sz="900" dirty="0"/>
              <a:t>Peroutka SJ. Clinical trials update. 2013: year in review. Headache 2014;54:189.</a:t>
            </a:r>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13</a:t>
            </a:fld>
            <a:endParaRPr lang="en-US" dirty="0"/>
          </a:p>
        </p:txBody>
      </p:sp>
    </p:spTree>
    <p:extLst>
      <p:ext uri="{BB962C8B-B14F-4D97-AF65-F5344CB8AC3E}">
        <p14:creationId xmlns:p14="http://schemas.microsoft.com/office/powerpoint/2010/main" val="308529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Calcitonin Gene-Related Peptide (CGRP)?</a:t>
            </a:r>
          </a:p>
          <a:p>
            <a:r>
              <a:rPr lang="en-GB" sz="1000" dirty="0"/>
              <a:t>CGRP is a 37 amino acid neuropeptide, derived from the gene encoding calcitonin. It exists as two isoforms; α-CGRP in the peripheral and central nervous systems and β-CGRP mainly in the enteric nervous system. </a:t>
            </a:r>
          </a:p>
          <a:p>
            <a:endParaRPr lang="en-GB" sz="1000" dirty="0"/>
          </a:p>
          <a:p>
            <a:r>
              <a:rPr lang="en-GB" sz="1000" dirty="0"/>
              <a:t>In the periphery, CGRP mediates vasodilatation whereas centrally, it mediates the transmission of pain and is also  involved in regulatory mechanisms (the latter in the brainstem). </a:t>
            </a:r>
          </a:p>
          <a:p>
            <a:endParaRPr lang="en-GB" sz="1000" dirty="0"/>
          </a:p>
          <a:p>
            <a:r>
              <a:rPr lang="en-GB" sz="1000" dirty="0"/>
              <a:t>CGRP belongs to the calcitonin family of peptides that also includes adrenomedullin, calcitonin, and</a:t>
            </a:r>
          </a:p>
          <a:p>
            <a:r>
              <a:rPr lang="en-GB" sz="1000" dirty="0"/>
              <a:t>amylin, all of which have important physiologic functions.</a:t>
            </a:r>
          </a:p>
          <a:p>
            <a:endParaRPr lang="en-GB"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0792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Discovery and structure</a:t>
            </a:r>
          </a:p>
          <a:p>
            <a:r>
              <a:rPr lang="en-GB" sz="1000" dirty="0"/>
              <a:t>CGRP was first discovered over 30 years ago,  when it was realized that alternative</a:t>
            </a:r>
          </a:p>
          <a:p>
            <a:r>
              <a:rPr lang="en-GB" sz="1000" dirty="0"/>
              <a:t>processing of the mRNA for calcitonin in the thyroid of the ageing rat leads to CGRP production.</a:t>
            </a:r>
          </a:p>
          <a:p>
            <a:r>
              <a:rPr lang="en-GB" sz="1000" dirty="0"/>
              <a:t>The two forms of CGRP, </a:t>
            </a:r>
            <a:r>
              <a:rPr lang="el-GR" sz="1000" dirty="0"/>
              <a:t>α</a:t>
            </a:r>
            <a:r>
              <a:rPr lang="en-GB" sz="1000" dirty="0"/>
              <a:t> and βCGRP, are synthesized from two distinct genes at different sites on chromosome 11 in humans.  The CALC I gene can undergo splicing to produce</a:t>
            </a:r>
          </a:p>
          <a:p>
            <a:r>
              <a:rPr lang="en-GB" sz="1000" dirty="0"/>
              <a:t>either calcitonin or </a:t>
            </a:r>
            <a:r>
              <a:rPr lang="el-GR" sz="1000" dirty="0"/>
              <a:t>α</a:t>
            </a:r>
            <a:r>
              <a:rPr lang="en-GB" sz="1000" dirty="0"/>
              <a:t>CGRP; </a:t>
            </a:r>
            <a:r>
              <a:rPr lang="el-GR" sz="1000" dirty="0"/>
              <a:t>β</a:t>
            </a:r>
            <a:r>
              <a:rPr lang="en-GB" sz="1000" dirty="0"/>
              <a:t>CGRP is transcribed from the CALC II gene.</a:t>
            </a:r>
          </a:p>
          <a:p>
            <a:endParaRPr lang="en-GB" sz="1000" dirty="0"/>
          </a:p>
          <a:p>
            <a:r>
              <a:rPr lang="en-GB" sz="1000" dirty="0"/>
              <a:t>Reference</a:t>
            </a:r>
          </a:p>
          <a:p>
            <a:r>
              <a:rPr lang="en-GB" sz="1000" dirty="0"/>
              <a:t>Russell FA et al. Calcitonin Gene-Related Peptide: physiology and pathophysiology. Physiol Rev 2013;94:1099.</a:t>
            </a:r>
          </a:p>
          <a:p>
            <a:endParaRPr lang="en-GB" dirty="0"/>
          </a:p>
        </p:txBody>
      </p:sp>
      <p:sp>
        <p:nvSpPr>
          <p:cNvPr id="4" name="Slide Number Placeholder 3"/>
          <p:cNvSpPr>
            <a:spLocks noGrp="1"/>
          </p:cNvSpPr>
          <p:nvPr>
            <p:ph type="sldNum" sz="quarter" idx="10"/>
          </p:nvPr>
        </p:nvSpPr>
        <p:spPr/>
        <p:txBody>
          <a:bodyPr/>
          <a:lstStyle/>
          <a:p>
            <a:fld id="{6933E67E-E95F-4F6E-A635-A42356CFC64D}" type="slidenum">
              <a:rPr lang="en-US" smtClean="0"/>
              <a:t>3</a:t>
            </a:fld>
            <a:endParaRPr lang="en-US" dirty="0"/>
          </a:p>
        </p:txBody>
      </p:sp>
    </p:spTree>
    <p:extLst>
      <p:ext uri="{BB962C8B-B14F-4D97-AF65-F5344CB8AC3E}">
        <p14:creationId xmlns:p14="http://schemas.microsoft.com/office/powerpoint/2010/main" val="253118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177" y="4478927"/>
            <a:ext cx="5486400" cy="3600450"/>
          </a:xfrm>
        </p:spPr>
        <p:txBody>
          <a:bodyPr/>
          <a:lstStyle/>
          <a:p>
            <a:r>
              <a:rPr lang="en-US" sz="1000" b="1" dirty="0"/>
              <a:t>Where does CGRP bind?</a:t>
            </a:r>
          </a:p>
          <a:p>
            <a:r>
              <a:rPr lang="en-GB" sz="1000" dirty="0"/>
              <a:t>CGRP binds with high affinity to the CGRP receptor, which is a heterotrimer, i.e. derived from two or more different (but similar) monomers. Specifically, the CGRP receptor complex consists of the calcitonin-like receptor (CLR), a 7 transmembrane Gs protein coupled structure, and the receptor activity-modifying protein (RAMP1). A small intracellular protein component, called receptor component protein (RCP), links the receptor to the intracellular signalling pathway.</a:t>
            </a:r>
          </a:p>
          <a:p>
            <a:endParaRPr lang="en-GB" dirty="0"/>
          </a:p>
          <a:p>
            <a:r>
              <a:rPr lang="en-GB" sz="900" dirty="0"/>
              <a:t>Reference</a:t>
            </a:r>
          </a:p>
          <a:p>
            <a:r>
              <a:rPr lang="en-US" sz="900" dirty="0"/>
              <a:t>Karsan N, Goadsby PJ. </a:t>
            </a:r>
            <a:r>
              <a:rPr lang="en-GB" sz="900" dirty="0"/>
              <a:t>CGRP Mechanism Antagonists and Migraine Management. Curr Neurol Neurosci Rep 2015;15:25.</a:t>
            </a:r>
            <a:endParaRPr lang="en-US" sz="900" dirty="0"/>
          </a:p>
        </p:txBody>
      </p:sp>
      <p:sp>
        <p:nvSpPr>
          <p:cNvPr id="4" name="Slide Number Placeholder 3"/>
          <p:cNvSpPr>
            <a:spLocks noGrp="1"/>
          </p:cNvSpPr>
          <p:nvPr>
            <p:ph type="sldNum" sz="quarter" idx="10"/>
          </p:nvPr>
        </p:nvSpPr>
        <p:spPr/>
        <p:txBody>
          <a:bodyPr/>
          <a:lstStyle/>
          <a:p>
            <a:fld id="{6933E67E-E95F-4F6E-A635-A42356CFC64D}" type="slidenum">
              <a:rPr lang="en-US" smtClean="0"/>
              <a:t>4</a:t>
            </a:fld>
            <a:endParaRPr lang="en-US" dirty="0"/>
          </a:p>
        </p:txBody>
      </p:sp>
    </p:spTree>
    <p:extLst>
      <p:ext uri="{BB962C8B-B14F-4D97-AF65-F5344CB8AC3E}">
        <p14:creationId xmlns:p14="http://schemas.microsoft.com/office/powerpoint/2010/main" val="54506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5468" y="4400550"/>
            <a:ext cx="5486400" cy="3600450"/>
          </a:xfrm>
        </p:spPr>
        <p:txBody>
          <a:bodyPr/>
          <a:lstStyle/>
          <a:p>
            <a:r>
              <a:rPr lang="en-GB" sz="1000" b="1" dirty="0"/>
              <a:t>Where are CGRP and its receptors located?</a:t>
            </a:r>
          </a:p>
          <a:p>
            <a:r>
              <a:rPr lang="en-GB" sz="1000" dirty="0"/>
              <a:t>CGRP and  CGRP receptors are  widely distributed throughout the central</a:t>
            </a:r>
          </a:p>
          <a:p>
            <a:r>
              <a:rPr lang="en-GB" sz="1000" dirty="0"/>
              <a:t>and peripheral nervous system. The intracranial CGRP-containing fibers originate from the trigeminal ganglion. CGRP is released from the trigeminal ganglion cells</a:t>
            </a:r>
          </a:p>
          <a:p>
            <a:r>
              <a:rPr lang="en-GB" sz="1000" dirty="0"/>
              <a:t>and dorsal root ganglion, key sites of neuropeptide synthesis. CGRP associates with sensory neurons, especially the unmyelinated C fibers and thinly myelinated A fibers,</a:t>
            </a:r>
          </a:p>
          <a:p>
            <a:endParaRPr lang="en-GB" sz="1000" dirty="0"/>
          </a:p>
          <a:p>
            <a:r>
              <a:rPr lang="en-GB" sz="1000" dirty="0"/>
              <a:t>CGRP is also localized in nonneuronal tissues, of which less is known at present.</a:t>
            </a:r>
          </a:p>
          <a:p>
            <a:endParaRPr lang="en-GB" sz="1000" dirty="0"/>
          </a:p>
          <a:p>
            <a:r>
              <a:rPr lang="en-GB" sz="900" dirty="0"/>
              <a:t>References</a:t>
            </a:r>
          </a:p>
          <a:p>
            <a:r>
              <a:rPr lang="en-GB" sz="900" dirty="0"/>
              <a:t>Edvinsson L. The journey to establish CGRP as a migraine target: a retrospective view. Headache 2015;55:1249.</a:t>
            </a:r>
          </a:p>
          <a:p>
            <a:r>
              <a:rPr lang="en-GB" sz="900" dirty="0"/>
              <a:t>Karsan N, Goadsby PJ. CGRP Mechanism Antagonists and Migraine Management. Curr Neurol Neurosci Rep 2015;15:25.</a:t>
            </a:r>
          </a:p>
          <a:p>
            <a:r>
              <a:rPr lang="en-GB" sz="900" dirty="0"/>
              <a:t>Russell FA et al. Calcitonin Gene-Related Peptide: physiology and pathophysiology. Physiol Rev 2013;94:1099.</a:t>
            </a:r>
          </a:p>
          <a:p>
            <a:endParaRPr lang="en-GB"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5</a:t>
            </a:fld>
            <a:endParaRPr lang="en-US" dirty="0"/>
          </a:p>
        </p:txBody>
      </p:sp>
    </p:spTree>
    <p:extLst>
      <p:ext uri="{BB962C8B-B14F-4D97-AF65-F5344CB8AC3E}">
        <p14:creationId xmlns:p14="http://schemas.microsoft.com/office/powerpoint/2010/main" val="24816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Where are  CGRP and CGRP receptors in the trigeminal ganglion?</a:t>
            </a:r>
          </a:p>
          <a:p>
            <a:r>
              <a:rPr lang="en-US" sz="1000" dirty="0"/>
              <a:t>The binding of CGRP and CGRP receptors in the trigeminal ganglion has attracted interest given that the trigeminovascular system is involved in the regulation of the</a:t>
            </a:r>
          </a:p>
          <a:p>
            <a:r>
              <a:rPr lang="en-US" sz="1000" dirty="0"/>
              <a:t>the cranial blood vessels and plays a role in pain transmission. </a:t>
            </a:r>
          </a:p>
          <a:p>
            <a:endParaRPr lang="en-US" sz="1000" dirty="0"/>
          </a:p>
          <a:p>
            <a:r>
              <a:rPr lang="en-US" sz="1000" dirty="0"/>
              <a:t>Experimental immunofluorescence studies of CGRP binding in the trigeminal ganglion in rats and humans has shown that CGRP is predominantly expressed in small or medium sized neurons, as well as very thin unmyelinated nerve fibers. </a:t>
            </a:r>
          </a:p>
          <a:p>
            <a:r>
              <a:rPr lang="en-US" sz="1000" dirty="0"/>
              <a:t>In contrast, CGRP receptor components are expressed mainly in larger neurons and in satellite glial cells; the latter are thought to play an important role in inflammation and pain.</a:t>
            </a:r>
          </a:p>
          <a:p>
            <a:endParaRPr lang="en-US" dirty="0"/>
          </a:p>
          <a:p>
            <a:r>
              <a:rPr lang="en-GB" sz="1000" dirty="0"/>
              <a:t>References</a:t>
            </a:r>
          </a:p>
          <a:p>
            <a:r>
              <a:rPr lang="en-US" sz="1000" dirty="0"/>
              <a:t>Eftekhari S et al. Localization of CGRP, CGRPreceptor, PACAP and glutamate in trigeminal ganglion. Relation to the blood–brain barrier. Brain Res 2015;1600:93.</a:t>
            </a:r>
          </a:p>
          <a:p>
            <a:r>
              <a:rPr lang="en-GB" sz="1000" dirty="0"/>
              <a:t>Eftekhari S, Edvinsson L. Possible sites of action of the new calcitonin gene related peptide receptor antagonists. Ther Adv Neurol Disord 2010;3:369.</a:t>
            </a:r>
            <a:endParaRPr lang="en-US" sz="1000" dirty="0"/>
          </a:p>
          <a:p>
            <a:r>
              <a:rPr lang="en-US" sz="1000" dirty="0"/>
              <a:t>Raddant AC, Russo AF. Calcitonin gene-related peptide in migraine: intersection of peripheral inflammation and central modulation.Expert Rev Mol Med 2011;13:e36.</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6540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receptors in the human brain: a link with migraine</a:t>
            </a:r>
          </a:p>
          <a:p>
            <a:r>
              <a:rPr lang="en-GB" sz="1000" dirty="0"/>
              <a:t>A landmark study in 1990 provided the first clear evidence that CGRP is released into the extracerebral circulation, without any change in the levels of other neuropeptides such as substance P, vasoactive intestinal polypeptide (a marker of parasympathetic nerve activity), or neuropeptide Y NPY (a marker of sympathetic nerve activity). These findings provided a rationale for considering CGRP as a potential strategy to treat migraine. </a:t>
            </a:r>
          </a:p>
          <a:p>
            <a:endParaRPr lang="en-GB" dirty="0"/>
          </a:p>
          <a:p>
            <a:r>
              <a:rPr lang="en-GB" sz="1000" dirty="0"/>
              <a:t>Reference</a:t>
            </a:r>
          </a:p>
          <a:p>
            <a:r>
              <a:rPr lang="en-US" sz="1000" dirty="0"/>
              <a:t>Goadsby PJ et al. </a:t>
            </a:r>
            <a:r>
              <a:rPr lang="en-GB" sz="1000" dirty="0"/>
              <a:t>Vasoactive peptide release in the extracerebral circulation of humans during migraine headache. </a:t>
            </a:r>
            <a:r>
              <a:rPr lang="en-US" sz="1000" dirty="0"/>
              <a:t>Ann Neurol 1990;28:183.</a:t>
            </a:r>
          </a:p>
        </p:txBody>
      </p:sp>
      <p:sp>
        <p:nvSpPr>
          <p:cNvPr id="4" name="Slide Number Placeholder 3"/>
          <p:cNvSpPr>
            <a:spLocks noGrp="1"/>
          </p:cNvSpPr>
          <p:nvPr>
            <p:ph type="sldNum" sz="quarter" idx="10"/>
          </p:nvPr>
        </p:nvSpPr>
        <p:spPr/>
        <p:txBody>
          <a:bodyPr/>
          <a:lstStyle/>
          <a:p>
            <a:fld id="{6933E67E-E95F-4F6E-A635-A42356CFC64D}" type="slidenum">
              <a:rPr lang="en-US" smtClean="0"/>
              <a:t>7</a:t>
            </a:fld>
            <a:endParaRPr lang="en-US" dirty="0"/>
          </a:p>
        </p:txBody>
      </p:sp>
    </p:spTree>
    <p:extLst>
      <p:ext uri="{BB962C8B-B14F-4D97-AF65-F5344CB8AC3E}">
        <p14:creationId xmlns:p14="http://schemas.microsoft.com/office/powerpoint/2010/main" val="214802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and the trigeminovascular system</a:t>
            </a:r>
          </a:p>
          <a:p>
            <a:endParaRPr lang="en-GB" sz="1000" dirty="0"/>
          </a:p>
          <a:p>
            <a:r>
              <a:rPr lang="en-GB" sz="1000" dirty="0"/>
              <a:t>The trigeminovascular system is involved in the regulation of the cranial blood vessels and plays a key role in the transmission of pain. </a:t>
            </a:r>
          </a:p>
          <a:p>
            <a:endParaRPr lang="en-GB" sz="1000" dirty="0"/>
          </a:p>
          <a:p>
            <a:r>
              <a:rPr lang="en-GB" sz="1000" dirty="0"/>
              <a:t>CGRP receptors are widely distributed in the trigeminovascular system, which suggests that this neuropeptide may play a role in migraine pathophysiology. This schematic figure gives an overview of potential CGRP and CGRP-responsive receptor expression in this system. Studies have shown that CGRP is synthesized and released from the trigeminal ganglia neurons that innervate the cranial blood vessels. CGRP also acts as a neurotransmitter in the trigeminal ganglion and second-order neurons in the trigeminal nucleus caudalis to facilitate transmission of pain. </a:t>
            </a:r>
          </a:p>
          <a:p>
            <a:endParaRPr lang="en-GB" dirty="0"/>
          </a:p>
          <a:p>
            <a:r>
              <a:rPr lang="en-GB" sz="900" dirty="0"/>
              <a:t>Reference</a:t>
            </a:r>
          </a:p>
          <a:p>
            <a:r>
              <a:rPr lang="en-GB" sz="900" dirty="0"/>
              <a:t>Walker CS, Hay DL. CGRP in the trigeminovascular system: a role for CGRP, adrenomedullin and amylin receptors? Brit J Pharmcol 2013;170 :1293.</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8</a:t>
            </a:fld>
            <a:endParaRPr lang="en-US" dirty="0"/>
          </a:p>
        </p:txBody>
      </p:sp>
    </p:spTree>
    <p:extLst>
      <p:ext uri="{BB962C8B-B14F-4D97-AF65-F5344CB8AC3E}">
        <p14:creationId xmlns:p14="http://schemas.microsoft.com/office/powerpoint/2010/main" val="7444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plays a pivotal role in migraine</a:t>
            </a:r>
          </a:p>
          <a:p>
            <a:endParaRPr lang="en-GB" sz="1000" dirty="0"/>
          </a:p>
          <a:p>
            <a:r>
              <a:rPr lang="en-GB" sz="1000" dirty="0"/>
              <a:t>Pain during a migraine attack is linked to the release of CGRP.  Studies show that CGRP levels increase during an acute migraine, and decrease during effective treatment of an attack. Additionally, infusion of CGRP has been shown to trigger a migraine in migraine sufferers. The available evidence suggests that the trigeminal ganglion is an important site of action for CGRP in transmitting pain signals to the thalamus and higher cortical pain regions. </a:t>
            </a:r>
          </a:p>
          <a:p>
            <a:endParaRPr lang="en-GB" sz="1000" dirty="0"/>
          </a:p>
          <a:p>
            <a:r>
              <a:rPr lang="en-GB" sz="1000" dirty="0"/>
              <a:t>Taken together, these lines of evidence support a role for  CGRP in migraine neurobiology, and thus as a potential therapeutic target. </a:t>
            </a:r>
          </a:p>
          <a:p>
            <a:endParaRPr lang="en-GB" sz="1000" dirty="0"/>
          </a:p>
          <a:p>
            <a:r>
              <a:rPr lang="en-GB" sz="1000" dirty="0"/>
              <a:t>References</a:t>
            </a:r>
          </a:p>
          <a:p>
            <a:r>
              <a:rPr lang="en-GB" sz="1000" dirty="0"/>
              <a:t>Goadsby PJ et al. Vasoactive peptide release in the extracerebral circulation of humans during migraine headache. Ann Neurol 1990;28:183.</a:t>
            </a:r>
          </a:p>
          <a:p>
            <a:r>
              <a:rPr lang="en-GB" sz="1000" dirty="0"/>
              <a:t>Hansen JM et al. Calcitonin gene-related peptide triggers migraine-like attacks in patients with migraine with aura. Cephalalgia 2010;30,1179.</a:t>
            </a:r>
          </a:p>
          <a:p>
            <a:r>
              <a:rPr lang="en-GB" sz="1000" dirty="0"/>
              <a:t>Russell FA et al. Calcitonin Gene-Related Peptide: physiology and pathophysiology. Physiol Rev 2013;94:1099.</a:t>
            </a:r>
          </a:p>
          <a:p>
            <a:endParaRPr lang="en-GB" sz="900" dirty="0"/>
          </a:p>
          <a:p>
            <a:endParaRPr lang="en-US" dirty="0"/>
          </a:p>
        </p:txBody>
      </p:sp>
      <p:sp>
        <p:nvSpPr>
          <p:cNvPr id="4" name="Slide Number Placeholder 3"/>
          <p:cNvSpPr>
            <a:spLocks noGrp="1"/>
          </p:cNvSpPr>
          <p:nvPr>
            <p:ph type="sldNum" sz="quarter" idx="10"/>
          </p:nvPr>
        </p:nvSpPr>
        <p:spPr/>
        <p:txBody>
          <a:bodyPr/>
          <a:lstStyle/>
          <a:p>
            <a:fld id="{6933E67E-E95F-4F6E-A635-A42356CFC64D}" type="slidenum">
              <a:rPr lang="en-US" smtClean="0"/>
              <a:t>9</a:t>
            </a:fld>
            <a:endParaRPr lang="en-US" dirty="0"/>
          </a:p>
        </p:txBody>
      </p:sp>
    </p:spTree>
    <p:extLst>
      <p:ext uri="{BB962C8B-B14F-4D97-AF65-F5344CB8AC3E}">
        <p14:creationId xmlns:p14="http://schemas.microsoft.com/office/powerpoint/2010/main" val="1914642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3" name="Rectangle 12"/>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234885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30240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262203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8332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4349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387661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91354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30295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672559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53013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5414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958616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581215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040877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301722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04918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488107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31395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633306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1020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11/14/2016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6396757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685801" y="3322413"/>
            <a:ext cx="5002260" cy="1085273"/>
          </a:xfrm>
        </p:spPr>
        <p:txBody>
          <a:bodyPr>
            <a:normAutofit fontScale="90000"/>
          </a:bodyPr>
          <a:lstStyle/>
          <a:p>
            <a:pPr>
              <a:lnSpc>
                <a:spcPct val="120000"/>
              </a:lnSpc>
            </a:pPr>
            <a:r>
              <a:rPr lang="en-US" sz="2800" dirty="0">
                <a:solidFill>
                  <a:schemeClr val="bg1"/>
                </a:solidFill>
              </a:rPr>
              <a:t>Calcitonin gene-related peptide</a:t>
            </a:r>
          </a:p>
        </p:txBody>
      </p:sp>
      <p:sp>
        <p:nvSpPr>
          <p:cNvPr id="6" name="Title 1"/>
          <p:cNvSpPr txBox="1">
            <a:spLocks/>
          </p:cNvSpPr>
          <p:nvPr/>
        </p:nvSpPr>
        <p:spPr>
          <a:xfrm>
            <a:off x="685800" y="1636775"/>
            <a:ext cx="5818139"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A background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To cgrp</a:t>
            </a:r>
          </a:p>
        </p:txBody>
      </p:sp>
      <p:cxnSp>
        <p:nvCxnSpPr>
          <p:cNvPr id="7" name="Straight Connector 6"/>
          <p:cNvCxnSpPr/>
          <p:nvPr/>
        </p:nvCxnSpPr>
        <p:spPr>
          <a:xfrm>
            <a:off x="800485" y="3222352"/>
            <a:ext cx="4556606"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504" y="0"/>
            <a:ext cx="9144000" cy="1662752"/>
          </a:xfrm>
          <a:prstGeom prst="rect">
            <a:avLst/>
          </a:prstGeom>
        </p:spPr>
      </p:pic>
      <p:pic>
        <p:nvPicPr>
          <p:cNvPr id="9" name="Picture 8"/>
          <p:cNvPicPr>
            <a:picLocks noChangeAspect="1"/>
          </p:cNvPicPr>
          <p:nvPr/>
        </p:nvPicPr>
        <p:blipFill>
          <a:blip r:embed="rId5"/>
          <a:stretch>
            <a:fillRect/>
          </a:stretch>
        </p:blipFill>
        <p:spPr>
          <a:xfrm>
            <a:off x="784105" y="323997"/>
            <a:ext cx="3866765" cy="803241"/>
          </a:xfrm>
          <a:prstGeom prst="rect">
            <a:avLst/>
          </a:prstGeom>
        </p:spPr>
      </p:pic>
    </p:spTree>
    <p:extLst>
      <p:ext uri="{BB962C8B-B14F-4D97-AF65-F5344CB8AC3E}">
        <p14:creationId xmlns:p14="http://schemas.microsoft.com/office/powerpoint/2010/main" val="292372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levels are increased in migraine sufferers</a:t>
            </a:r>
          </a:p>
        </p:txBody>
      </p:sp>
      <p:sp>
        <p:nvSpPr>
          <p:cNvPr id="3" name="Text Placeholder 2"/>
          <p:cNvSpPr>
            <a:spLocks noGrp="1"/>
          </p:cNvSpPr>
          <p:nvPr>
            <p:ph type="body" sz="quarter" idx="10"/>
          </p:nvPr>
        </p:nvSpPr>
        <p:spPr>
          <a:xfrm>
            <a:off x="4948619" y="1885021"/>
            <a:ext cx="3306369" cy="1186784"/>
          </a:xfrm>
        </p:spPr>
        <p:txBody>
          <a:bodyPr>
            <a:noAutofit/>
          </a:bodyPr>
          <a:lstStyle/>
          <a:p>
            <a:r>
              <a:rPr lang="en-US" sz="1400" dirty="0">
                <a:solidFill>
                  <a:srgbClr val="000000"/>
                </a:solidFill>
              </a:rPr>
              <a:t>Peripheral blood CGRP levels were  significantly higher in women with a history of chronic or episodic migraine, outside of migraine attacks, than in controls</a:t>
            </a:r>
          </a:p>
        </p:txBody>
      </p:sp>
      <p:sp>
        <p:nvSpPr>
          <p:cNvPr id="4" name="Text Placeholder 3"/>
          <p:cNvSpPr>
            <a:spLocks noGrp="1"/>
          </p:cNvSpPr>
          <p:nvPr>
            <p:ph type="body" sz="quarter" idx="11"/>
          </p:nvPr>
        </p:nvSpPr>
        <p:spPr>
          <a:xfrm>
            <a:off x="107950" y="4686300"/>
            <a:ext cx="6601367" cy="339725"/>
          </a:xfrm>
        </p:spPr>
        <p:txBody>
          <a:bodyPr/>
          <a:lstStyle/>
          <a:p>
            <a:r>
              <a:rPr lang="en-US" dirty="0"/>
              <a:t>Cernuda-Morollón E et al. Neurology 2013;81:1191.</a:t>
            </a:r>
          </a:p>
        </p:txBody>
      </p:sp>
      <p:cxnSp>
        <p:nvCxnSpPr>
          <p:cNvPr id="7" name="Straight Connector 6"/>
          <p:cNvCxnSpPr/>
          <p:nvPr/>
        </p:nvCxnSpPr>
        <p:spPr>
          <a:xfrm>
            <a:off x="4930114" y="1940681"/>
            <a:ext cx="0" cy="1186784"/>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pic>
        <p:nvPicPr>
          <p:cNvPr id="6" name="Picture 5" descr="CGRP-levels-in-chronic-migra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63" y="645895"/>
            <a:ext cx="4042077" cy="3513079"/>
          </a:xfrm>
          <a:prstGeom prst="rect">
            <a:avLst/>
          </a:prstGeom>
        </p:spPr>
      </p:pic>
    </p:spTree>
    <p:extLst>
      <p:ext uri="{BB962C8B-B14F-4D97-AF65-F5344CB8AC3E}">
        <p14:creationId xmlns:p14="http://schemas.microsoft.com/office/powerpoint/2010/main" val="4242836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levels: </a:t>
            </a:r>
            <a:r>
              <a:rPr lang="en-US" dirty="0" smtClean="0"/>
              <a:t>A </a:t>
            </a:r>
            <a:r>
              <a:rPr lang="en-US" dirty="0"/>
              <a:t>predictor of treatment response in chronic migraine</a:t>
            </a:r>
          </a:p>
        </p:txBody>
      </p:sp>
      <p:sp>
        <p:nvSpPr>
          <p:cNvPr id="3" name="Text Placeholder 2"/>
          <p:cNvSpPr>
            <a:spLocks noGrp="1"/>
          </p:cNvSpPr>
          <p:nvPr>
            <p:ph type="body" sz="quarter" idx="10"/>
          </p:nvPr>
        </p:nvSpPr>
        <p:spPr>
          <a:xfrm>
            <a:off x="279820" y="1110351"/>
            <a:ext cx="3748048" cy="2780734"/>
          </a:xfrm>
        </p:spPr>
        <p:txBody>
          <a:bodyPr>
            <a:noAutofit/>
          </a:bodyPr>
          <a:lstStyle/>
          <a:p>
            <a:pPr marL="285750" indent="-285750">
              <a:buFont typeface="Arial" panose="020B0604020202020204" pitchFamily="34" charset="0"/>
              <a:buChar char="•"/>
            </a:pPr>
            <a:r>
              <a:rPr lang="en-US" sz="1400" dirty="0">
                <a:solidFill>
                  <a:srgbClr val="000000"/>
                </a:solidFill>
              </a:rPr>
              <a:t>In subjects with chronic migraine, CGRP levels </a:t>
            </a:r>
            <a:r>
              <a:rPr lang="en-US" sz="1400" dirty="0" smtClean="0">
                <a:solidFill>
                  <a:srgbClr val="000000"/>
                </a:solidFill>
              </a:rPr>
              <a:t>after </a:t>
            </a:r>
            <a:r>
              <a:rPr lang="en-US" sz="1400" dirty="0" err="1" smtClean="0">
                <a:solidFill>
                  <a:srgbClr val="000000"/>
                </a:solidFill>
              </a:rPr>
              <a:t>onabotulinumtoxinA</a:t>
            </a:r>
            <a:r>
              <a:rPr lang="en-US" sz="1400" dirty="0" smtClean="0">
                <a:solidFill>
                  <a:srgbClr val="000000"/>
                </a:solidFill>
              </a:rPr>
              <a:t> </a:t>
            </a:r>
            <a:r>
              <a:rPr lang="en-US" sz="1400" dirty="0">
                <a:solidFill>
                  <a:srgbClr val="000000"/>
                </a:solidFill>
              </a:rPr>
              <a:t>treatment were significantly lower than levels </a:t>
            </a:r>
            <a:r>
              <a:rPr lang="en-US" sz="1400" dirty="0" smtClean="0">
                <a:solidFill>
                  <a:srgbClr val="000000"/>
                </a:solidFill>
              </a:rPr>
              <a:t>found </a:t>
            </a:r>
            <a:r>
              <a:rPr lang="en-US" sz="1400" dirty="0">
                <a:solidFill>
                  <a:srgbClr val="000000"/>
                </a:solidFill>
              </a:rPr>
              <a:t>before </a:t>
            </a:r>
            <a:r>
              <a:rPr lang="en-US" sz="1400" dirty="0" smtClean="0">
                <a:solidFill>
                  <a:srgbClr val="000000"/>
                </a:solidFill>
              </a:rPr>
              <a:t>treatment</a:t>
            </a:r>
            <a:endParaRPr lang="en-US" sz="1400" dirty="0">
              <a:solidFill>
                <a:srgbClr val="000000"/>
              </a:solidFill>
            </a:endParaRPr>
          </a:p>
          <a:p>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Notably, CGRP levels in responders were significantly higher than those seen in non-responders to </a:t>
            </a:r>
            <a:r>
              <a:rPr lang="en-US" sz="1400" dirty="0" err="1">
                <a:solidFill>
                  <a:srgbClr val="000000"/>
                </a:solidFill>
              </a:rPr>
              <a:t>onabotulinumtoxinA</a:t>
            </a:r>
            <a:r>
              <a:rPr lang="en-US" sz="1400" dirty="0">
                <a:solidFill>
                  <a:srgbClr val="000000"/>
                </a:solidFill>
              </a:rPr>
              <a:t> </a:t>
            </a:r>
            <a:r>
              <a:rPr lang="en-US" sz="1400" dirty="0" smtClean="0">
                <a:solidFill>
                  <a:srgbClr val="000000"/>
                </a:solidFill>
              </a:rPr>
              <a:t>treatment</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US" dirty="0"/>
              <a:t>Cernuda-Morollón E et al. Pain 2015;156:820.</a:t>
            </a:r>
          </a:p>
        </p:txBody>
      </p:sp>
      <p:pic>
        <p:nvPicPr>
          <p:cNvPr id="6" name="Picture 5" descr="Onabotulinumtox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092" y="1083705"/>
            <a:ext cx="4971241" cy="2903371"/>
          </a:xfrm>
          <a:prstGeom prst="rect">
            <a:avLst/>
          </a:prstGeom>
        </p:spPr>
      </p:pic>
    </p:spTree>
    <p:extLst>
      <p:ext uri="{BB962C8B-B14F-4D97-AF65-F5344CB8AC3E}">
        <p14:creationId xmlns:p14="http://schemas.microsoft.com/office/powerpoint/2010/main" val="397467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CGRP-targeted agents need to cross the </a:t>
            </a:r>
            <a:r>
              <a:rPr lang="en-US" dirty="0" smtClean="0"/>
              <a:t>blood-brain </a:t>
            </a:r>
            <a:r>
              <a:rPr lang="en-US" dirty="0"/>
              <a:t>barrier? </a:t>
            </a:r>
          </a:p>
        </p:txBody>
      </p:sp>
      <p:sp>
        <p:nvSpPr>
          <p:cNvPr id="3" name="Text Placeholder 2"/>
          <p:cNvSpPr>
            <a:spLocks noGrp="1"/>
          </p:cNvSpPr>
          <p:nvPr>
            <p:ph type="body" sz="quarter" idx="10"/>
          </p:nvPr>
        </p:nvSpPr>
        <p:spPr>
          <a:xfrm>
            <a:off x="235415" y="1216595"/>
            <a:ext cx="3539142" cy="2644226"/>
          </a:xfrm>
        </p:spPr>
        <p:txBody>
          <a:bodyPr>
            <a:noAutofit/>
          </a:bodyPr>
          <a:lstStyle/>
          <a:p>
            <a:r>
              <a:rPr lang="en-US" sz="1600" b="1" dirty="0">
                <a:solidFill>
                  <a:schemeClr val="accent6">
                    <a:lumMod val="50000"/>
                  </a:schemeClr>
                </a:solidFill>
              </a:rPr>
              <a:t>The trigeminal ganglion is a key site of action for CGRP in migraine</a:t>
            </a:r>
          </a:p>
          <a:p>
            <a:pPr marL="171450" indent="-171450">
              <a:buFont typeface="Arial"/>
              <a:buChar char="•"/>
            </a:pPr>
            <a:r>
              <a:rPr lang="en-US" sz="1600" dirty="0">
                <a:solidFill>
                  <a:srgbClr val="000000"/>
                </a:solidFill>
              </a:rPr>
              <a:t>CGRP and CGRP receptors are expressed in the trigeminal ganglion. As the trigeminal ganglion is expressed outside the </a:t>
            </a:r>
            <a:r>
              <a:rPr lang="en-US" sz="1600" dirty="0" smtClean="0">
                <a:solidFill>
                  <a:srgbClr val="000000"/>
                </a:solidFill>
              </a:rPr>
              <a:t>blood-brain </a:t>
            </a:r>
            <a:r>
              <a:rPr lang="en-US" sz="1600" dirty="0">
                <a:solidFill>
                  <a:srgbClr val="000000"/>
                </a:solidFill>
              </a:rPr>
              <a:t>barrier (BBB), therapeutic agents do not need to penetrate the BBB to act</a:t>
            </a:r>
            <a:r>
              <a:rPr lang="en-US" sz="1400" dirty="0">
                <a:solidFill>
                  <a:srgbClr val="000000"/>
                </a:solidFill>
              </a:rPr>
              <a:t>.</a:t>
            </a:r>
          </a:p>
        </p:txBody>
      </p:sp>
      <p:sp>
        <p:nvSpPr>
          <p:cNvPr id="4" name="Text Placeholder 3"/>
          <p:cNvSpPr>
            <a:spLocks noGrp="1"/>
          </p:cNvSpPr>
          <p:nvPr>
            <p:ph type="body" sz="quarter" idx="11"/>
          </p:nvPr>
        </p:nvSpPr>
        <p:spPr/>
        <p:txBody>
          <a:bodyPr/>
          <a:lstStyle/>
          <a:p>
            <a:r>
              <a:rPr lang="en-GB" dirty="0"/>
              <a:t>Eftekhari S et al. Brain Res 2015; 1600:93.</a:t>
            </a:r>
          </a:p>
          <a:p>
            <a:endParaRPr lang="en-US" dirty="0"/>
          </a:p>
        </p:txBody>
      </p:sp>
      <p:pic>
        <p:nvPicPr>
          <p:cNvPr id="5" name="Picture 4" descr="Trigeminal-gangl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6" y="1269887"/>
            <a:ext cx="5161550" cy="2558215"/>
          </a:xfrm>
          <a:prstGeom prst="rect">
            <a:avLst/>
          </a:prstGeom>
        </p:spPr>
      </p:pic>
    </p:spTree>
    <p:extLst>
      <p:ext uri="{BB962C8B-B14F-4D97-AF65-F5344CB8AC3E}">
        <p14:creationId xmlns:p14="http://schemas.microsoft.com/office/powerpoint/2010/main" val="898275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inhibition</a:t>
            </a:r>
            <a:r>
              <a:rPr lang="en-US"/>
              <a:t>: </a:t>
            </a:r>
            <a:r>
              <a:rPr lang="en-US" smtClean="0"/>
              <a:t>Potential </a:t>
            </a:r>
            <a:r>
              <a:rPr lang="en-US" dirty="0"/>
              <a:t>for prevention of migraine</a:t>
            </a:r>
          </a:p>
        </p:txBody>
      </p:sp>
      <p:sp>
        <p:nvSpPr>
          <p:cNvPr id="3" name="Text Placeholder 2"/>
          <p:cNvSpPr>
            <a:spLocks noGrp="1"/>
          </p:cNvSpPr>
          <p:nvPr>
            <p:ph type="body" sz="quarter" idx="10"/>
          </p:nvPr>
        </p:nvSpPr>
        <p:spPr>
          <a:xfrm>
            <a:off x="617058" y="1341848"/>
            <a:ext cx="7980362" cy="1971331"/>
          </a:xfrm>
        </p:spPr>
        <p:txBody>
          <a:bodyPr>
            <a:noAutofit/>
          </a:bodyPr>
          <a:lstStyle/>
          <a:p>
            <a:r>
              <a:rPr lang="en-GB" sz="1600" dirty="0">
                <a:solidFill>
                  <a:srgbClr val="000000"/>
                </a:solidFill>
              </a:rPr>
              <a:t>The most important evidence for the role of CGRP in migraine pain was provided by studies with CGRP receptor antagonists.</a:t>
            </a:r>
          </a:p>
          <a:p>
            <a:pPr marL="285750" indent="-285750">
              <a:buFont typeface="Arial" panose="020B0604020202020204" pitchFamily="34" charset="0"/>
              <a:buChar char="•"/>
            </a:pPr>
            <a:r>
              <a:rPr lang="en-GB" sz="1600" dirty="0">
                <a:solidFill>
                  <a:srgbClr val="000000"/>
                </a:solidFill>
              </a:rPr>
              <a:t>In a </a:t>
            </a:r>
            <a:r>
              <a:rPr lang="en-GB" sz="1600" dirty="0" smtClean="0">
                <a:solidFill>
                  <a:srgbClr val="000000"/>
                </a:solidFill>
              </a:rPr>
              <a:t>proof-of-concept </a:t>
            </a:r>
            <a:r>
              <a:rPr lang="en-GB" sz="1600" dirty="0">
                <a:solidFill>
                  <a:srgbClr val="000000"/>
                </a:solidFill>
              </a:rPr>
              <a:t>study, the </a:t>
            </a:r>
            <a:r>
              <a:rPr lang="en-GB" sz="1600" dirty="0">
                <a:solidFill>
                  <a:schemeClr val="accent6">
                    <a:lumMod val="50000"/>
                  </a:schemeClr>
                </a:solidFill>
              </a:rPr>
              <a:t>CGRP receptor antagonist olcegepant </a:t>
            </a:r>
            <a:r>
              <a:rPr lang="en-GB" sz="1600" dirty="0">
                <a:solidFill>
                  <a:srgbClr val="000000"/>
                </a:solidFill>
              </a:rPr>
              <a:t>was shown to be effective in treating </a:t>
            </a:r>
            <a:r>
              <a:rPr lang="en-GB" sz="1600" dirty="0" smtClean="0">
                <a:solidFill>
                  <a:srgbClr val="000000"/>
                </a:solidFill>
              </a:rPr>
              <a:t>migraine</a:t>
            </a:r>
            <a:endParaRPr lang="en-GB" sz="1600" dirty="0">
              <a:solidFill>
                <a:srgbClr val="000000"/>
              </a:solidFill>
            </a:endParaRPr>
          </a:p>
          <a:p>
            <a:endParaRPr lang="en-GB" sz="1600" dirty="0">
              <a:solidFill>
                <a:srgbClr val="000000"/>
              </a:solidFill>
            </a:endParaRPr>
          </a:p>
          <a:p>
            <a:r>
              <a:rPr lang="en-GB" sz="1600" dirty="0">
                <a:solidFill>
                  <a:srgbClr val="000000"/>
                </a:solidFill>
              </a:rPr>
              <a:t>However, because these agents had a number of issues, including liver toxicity, new approaches that target CGRP or its receptor are needed. </a:t>
            </a:r>
            <a:endParaRPr lang="en-US" sz="1600" dirty="0">
              <a:solidFill>
                <a:srgbClr val="000000"/>
              </a:solidFill>
            </a:endParaRP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03213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Calcitonin Gene-Related Peptide (CGRP)?</a:t>
            </a:r>
          </a:p>
        </p:txBody>
      </p:sp>
      <p:sp>
        <p:nvSpPr>
          <p:cNvPr id="3" name="Text Placeholder 2"/>
          <p:cNvSpPr>
            <a:spLocks noGrp="1"/>
          </p:cNvSpPr>
          <p:nvPr>
            <p:ph type="body" sz="quarter" idx="10"/>
          </p:nvPr>
        </p:nvSpPr>
        <p:spPr>
          <a:xfrm>
            <a:off x="1207560" y="695969"/>
            <a:ext cx="7140487" cy="591850"/>
          </a:xfrm>
        </p:spPr>
        <p:txBody>
          <a:bodyPr>
            <a:noAutofit/>
          </a:bodyPr>
          <a:lstStyle/>
          <a:p>
            <a:r>
              <a:rPr lang="en-US" sz="1400" b="1" dirty="0">
                <a:solidFill>
                  <a:srgbClr val="000000"/>
                </a:solidFill>
              </a:rPr>
              <a:t>CGRP </a:t>
            </a:r>
            <a:r>
              <a:rPr lang="en-US" sz="1400" dirty="0">
                <a:solidFill>
                  <a:srgbClr val="000000"/>
                </a:solidFill>
              </a:rPr>
              <a:t>is a 37-amino acid neuropeptide </a:t>
            </a:r>
            <a:r>
              <a:rPr lang="en-GB" sz="1400" dirty="0">
                <a:solidFill>
                  <a:srgbClr val="000000"/>
                </a:solidFill>
              </a:rPr>
              <a:t>derived from the gene encoding calcitonin</a:t>
            </a:r>
            <a:r>
              <a:rPr lang="en-US" sz="1400" dirty="0">
                <a:solidFill>
                  <a:srgbClr val="000000"/>
                </a:solidFill>
              </a:rPr>
              <a:t>. </a:t>
            </a:r>
          </a:p>
          <a:p>
            <a:r>
              <a:rPr lang="en-US" sz="1400" dirty="0">
                <a:solidFill>
                  <a:srgbClr val="000000"/>
                </a:solidFill>
              </a:rPr>
              <a:t>It is a potent vasodilator and also functions as a messenger in nerve cells</a:t>
            </a:r>
            <a:r>
              <a:rPr lang="en-US" sz="1400" dirty="0" smtClean="0">
                <a:solidFill>
                  <a:srgbClr val="000000"/>
                </a:solidFill>
              </a:rPr>
              <a:t>.</a:t>
            </a:r>
            <a:endParaRPr lang="en-US" sz="1400" dirty="0">
              <a:solidFill>
                <a:srgbClr val="000000"/>
              </a:solidFill>
            </a:endParaRP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sp>
        <p:nvSpPr>
          <p:cNvPr id="7" name="Text Placeholder 2"/>
          <p:cNvSpPr txBox="1">
            <a:spLocks/>
          </p:cNvSpPr>
          <p:nvPr/>
        </p:nvSpPr>
        <p:spPr>
          <a:xfrm>
            <a:off x="5172779" y="1941341"/>
            <a:ext cx="3430791" cy="1140539"/>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CGRP is found in the peripheral and central nervous </a:t>
            </a:r>
            <a:r>
              <a:rPr kumimoji="0" lang="en-US" sz="1400" b="0" i="0" u="none" strike="noStrike" kern="1200" cap="none" spc="0" normalizeH="0" baseline="0" noProof="0">
                <a:ln>
                  <a:noFill/>
                </a:ln>
                <a:solidFill>
                  <a:srgbClr val="000000"/>
                </a:solidFill>
                <a:effectLst/>
                <a:uLnTx/>
                <a:uFillTx/>
                <a:latin typeface="+mn-lt"/>
                <a:ea typeface="+mn-ea"/>
                <a:cs typeface="+mn-cs"/>
              </a:rPr>
              <a:t>systems</a:t>
            </a:r>
            <a:r>
              <a:rPr kumimoji="0" lang="en-US" sz="1400" b="0" i="0" u="none" strike="noStrike" kern="1200" cap="none" spc="0" normalizeH="0" baseline="0" noProof="0" smtClean="0">
                <a:ln>
                  <a:noFill/>
                </a:ln>
                <a:solidFill>
                  <a:srgbClr val="000000"/>
                </a:solidFill>
                <a:effectLst/>
                <a:uLnTx/>
                <a:uFillTx/>
                <a:latin typeface="+mn-lt"/>
                <a:ea typeface="+mn-ea"/>
                <a:cs typeface="+mn-cs"/>
              </a:rPr>
              <a:t>. </a:t>
            </a:r>
            <a:r>
              <a:rPr kumimoji="0" lang="en-US" sz="1400" b="0" i="0" u="none" strike="noStrike" kern="1200" cap="none" spc="0" normalizeH="0" baseline="0" noProof="0" dirty="0">
                <a:ln>
                  <a:noFill/>
                </a:ln>
                <a:solidFill>
                  <a:srgbClr val="000000"/>
                </a:solidFill>
                <a:effectLst/>
                <a:uLnTx/>
                <a:uFillTx/>
                <a:latin typeface="+mn-lt"/>
                <a:ea typeface="+mn-ea"/>
                <a:cs typeface="+mn-cs"/>
              </a:rPr>
              <a:t>This is formed from the alternative splicing of the calcitonin/CGRP gene located on chromosome 11.</a:t>
            </a:r>
          </a:p>
        </p:txBody>
      </p:sp>
      <p:sp>
        <p:nvSpPr>
          <p:cNvPr id="8" name="Text Placeholder 2"/>
          <p:cNvSpPr txBox="1">
            <a:spLocks/>
          </p:cNvSpPr>
          <p:nvPr/>
        </p:nvSpPr>
        <p:spPr>
          <a:xfrm>
            <a:off x="5316334" y="3510988"/>
            <a:ext cx="3430791" cy="775074"/>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CGRP is found in the enteric nervous system. This differs in 3 amino acids.  </a:t>
            </a:r>
          </a:p>
        </p:txBody>
      </p:sp>
      <p:pic>
        <p:nvPicPr>
          <p:cNvPr id="9" name="Picture 8" descr="alp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466" y="2096307"/>
            <a:ext cx="543406" cy="583494"/>
          </a:xfrm>
          <a:prstGeom prst="rect">
            <a:avLst/>
          </a:prstGeom>
        </p:spPr>
      </p:pic>
      <p:pic>
        <p:nvPicPr>
          <p:cNvPr id="10" name="Picture 9" descr="Bet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111" y="3467513"/>
            <a:ext cx="479467" cy="702170"/>
          </a:xfrm>
          <a:prstGeom prst="rect">
            <a:avLst/>
          </a:prstGeom>
        </p:spPr>
      </p:pic>
      <p:cxnSp>
        <p:nvCxnSpPr>
          <p:cNvPr id="12" name="Straight Connector 11"/>
          <p:cNvCxnSpPr/>
          <p:nvPr/>
        </p:nvCxnSpPr>
        <p:spPr>
          <a:xfrm>
            <a:off x="4397375" y="3176108"/>
            <a:ext cx="4349750" cy="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alcitonin-Gene-related-Pepti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2" y="2026303"/>
            <a:ext cx="3951587" cy="1520484"/>
          </a:xfrm>
          <a:prstGeom prst="rect">
            <a:avLst/>
          </a:prstGeom>
        </p:spPr>
      </p:pic>
      <p:sp>
        <p:nvSpPr>
          <p:cNvPr id="5" name="Rectangle 4"/>
          <p:cNvSpPr/>
          <p:nvPr/>
        </p:nvSpPr>
        <p:spPr>
          <a:xfrm>
            <a:off x="4271021" y="1534461"/>
            <a:ext cx="3410797" cy="307777"/>
          </a:xfrm>
          <a:prstGeom prst="rect">
            <a:avLst/>
          </a:prstGeom>
        </p:spPr>
        <p:txBody>
          <a:bodyPr wrap="none">
            <a:spAutoFit/>
          </a:bodyPr>
          <a:lstStyle/>
          <a:p>
            <a:r>
              <a:rPr lang="en-US" sz="1400" b="1" dirty="0">
                <a:solidFill>
                  <a:srgbClr val="000000"/>
                </a:solidFill>
              </a:rPr>
              <a:t>CGRP exists in two forms in humans:</a:t>
            </a:r>
          </a:p>
        </p:txBody>
      </p:sp>
    </p:spTree>
    <p:extLst>
      <p:ext uri="{BB962C8B-B14F-4D97-AF65-F5344CB8AC3E}">
        <p14:creationId xmlns:p14="http://schemas.microsoft.com/office/powerpoint/2010/main" val="1428474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CGRP: </a:t>
            </a:r>
            <a:r>
              <a:rPr lang="en-US" dirty="0" smtClean="0"/>
              <a:t>Discovery </a:t>
            </a:r>
            <a:r>
              <a:rPr lang="en-US" dirty="0"/>
              <a:t>and </a:t>
            </a:r>
            <a:r>
              <a:rPr lang="en-US" dirty="0" smtClean="0"/>
              <a:t>structure</a:t>
            </a:r>
            <a:endParaRPr lang="en-US" dirty="0"/>
          </a:p>
        </p:txBody>
      </p:sp>
      <p:sp>
        <p:nvSpPr>
          <p:cNvPr id="4" name="Text Placeholder 3"/>
          <p:cNvSpPr>
            <a:spLocks noGrp="1"/>
          </p:cNvSpPr>
          <p:nvPr>
            <p:ph type="body" sz="quarter" idx="11"/>
          </p:nvPr>
        </p:nvSpPr>
        <p:spPr>
          <a:xfrm>
            <a:off x="235414" y="4705184"/>
            <a:ext cx="6473903" cy="339725"/>
          </a:xfrm>
        </p:spPr>
        <p:txBody>
          <a:bodyPr/>
          <a:lstStyle/>
          <a:p>
            <a:r>
              <a:rPr lang="en-US" dirty="0"/>
              <a:t>Rosenfeld MG et al. Nature 1983;304:129.;</a:t>
            </a:r>
            <a:r>
              <a:rPr lang="da-DK" dirty="0"/>
              <a:t> Amara SG et al. Nature 1982;298:240</a:t>
            </a:r>
            <a:r>
              <a:rPr lang="en-US" dirty="0"/>
              <a:t> </a:t>
            </a:r>
          </a:p>
        </p:txBody>
      </p:sp>
      <p:pic>
        <p:nvPicPr>
          <p:cNvPr id="5" name="Picture 4"/>
          <p:cNvPicPr>
            <a:picLocks noChangeAspect="1"/>
          </p:cNvPicPr>
          <p:nvPr/>
        </p:nvPicPr>
        <p:blipFill>
          <a:blip r:embed="rId3"/>
          <a:stretch>
            <a:fillRect/>
          </a:stretch>
        </p:blipFill>
        <p:spPr>
          <a:xfrm>
            <a:off x="491260" y="1121020"/>
            <a:ext cx="4478306" cy="2747680"/>
          </a:xfrm>
          <a:prstGeom prst="rect">
            <a:avLst/>
          </a:prstGeom>
        </p:spPr>
      </p:pic>
      <p:pic>
        <p:nvPicPr>
          <p:cNvPr id="6" name="Picture 5"/>
          <p:cNvPicPr>
            <a:picLocks noChangeAspect="1"/>
          </p:cNvPicPr>
          <p:nvPr/>
        </p:nvPicPr>
        <p:blipFill>
          <a:blip r:embed="rId4"/>
          <a:stretch>
            <a:fillRect/>
          </a:stretch>
        </p:blipFill>
        <p:spPr>
          <a:xfrm>
            <a:off x="6028178" y="967891"/>
            <a:ext cx="1236963" cy="2985773"/>
          </a:xfrm>
          <a:prstGeom prst="rect">
            <a:avLst/>
          </a:prstGeom>
        </p:spPr>
      </p:pic>
      <p:sp>
        <p:nvSpPr>
          <p:cNvPr id="3" name="Text Placeholder 2"/>
          <p:cNvSpPr>
            <a:spLocks noGrp="1"/>
          </p:cNvSpPr>
          <p:nvPr>
            <p:ph type="body" sz="quarter" idx="10"/>
          </p:nvPr>
        </p:nvSpPr>
        <p:spPr>
          <a:xfrm>
            <a:off x="691049" y="601598"/>
            <a:ext cx="7363929" cy="532209"/>
          </a:xfrm>
        </p:spPr>
        <p:txBody>
          <a:bodyPr>
            <a:noAutofit/>
          </a:bodyPr>
          <a:lstStyle/>
          <a:p>
            <a:r>
              <a:rPr lang="en-US" sz="1400" b="1" dirty="0">
                <a:solidFill>
                  <a:schemeClr val="tx1"/>
                </a:solidFill>
              </a:rPr>
              <a:t>CGRP </a:t>
            </a:r>
            <a:r>
              <a:rPr lang="en-US" sz="1400" dirty="0">
                <a:solidFill>
                  <a:schemeClr val="tx1"/>
                </a:solidFill>
              </a:rPr>
              <a:t>was discovered in 1982-83 as </a:t>
            </a:r>
            <a:r>
              <a:rPr lang="en-US" sz="1400" dirty="0" smtClean="0">
                <a:solidFill>
                  <a:schemeClr val="tx1"/>
                </a:solidFill>
              </a:rPr>
              <a:t>an alternative </a:t>
            </a:r>
            <a:r>
              <a:rPr lang="en-US" sz="1400" dirty="0">
                <a:solidFill>
                  <a:schemeClr val="tx1"/>
                </a:solidFill>
              </a:rPr>
              <a:t>transcript of the calcitonin gene</a:t>
            </a:r>
          </a:p>
        </p:txBody>
      </p:sp>
      <p:sp>
        <p:nvSpPr>
          <p:cNvPr id="7" name="TextBox 6"/>
          <p:cNvSpPr txBox="1"/>
          <p:nvPr/>
        </p:nvSpPr>
        <p:spPr>
          <a:xfrm>
            <a:off x="4677544" y="1555775"/>
            <a:ext cx="1860605" cy="307777"/>
          </a:xfrm>
          <a:prstGeom prst="rect">
            <a:avLst/>
          </a:prstGeom>
          <a:noFill/>
        </p:spPr>
        <p:txBody>
          <a:bodyPr wrap="square" rtlCol="0">
            <a:spAutoFit/>
          </a:bodyPr>
          <a:lstStyle/>
          <a:p>
            <a:r>
              <a:rPr lang="en-GB" sz="1400" b="1" dirty="0"/>
              <a:t>Structure of CGRP </a:t>
            </a:r>
            <a:endParaRPr lang="en-US" sz="1400" b="1" dirty="0"/>
          </a:p>
        </p:txBody>
      </p:sp>
      <p:sp>
        <p:nvSpPr>
          <p:cNvPr id="8" name="TextBox 7"/>
          <p:cNvSpPr txBox="1"/>
          <p:nvPr/>
        </p:nvSpPr>
        <p:spPr>
          <a:xfrm>
            <a:off x="133351" y="3949907"/>
            <a:ext cx="5276850" cy="523220"/>
          </a:xfrm>
          <a:prstGeom prst="rect">
            <a:avLst/>
          </a:prstGeom>
          <a:noFill/>
        </p:spPr>
        <p:txBody>
          <a:bodyPr wrap="square" rtlCol="0">
            <a:spAutoFit/>
          </a:bodyPr>
          <a:lstStyle/>
          <a:p>
            <a:r>
              <a:rPr lang="en-GB" sz="1400" dirty="0"/>
              <a:t>The processing of the calcitonin CALC I gene leads to either calcitonin in the thyroid or </a:t>
            </a:r>
            <a:r>
              <a:rPr lang="el-GR" sz="1400" dirty="0"/>
              <a:t>α</a:t>
            </a:r>
            <a:r>
              <a:rPr lang="en-GB" sz="1400" dirty="0"/>
              <a:t>-CGRP in sensory neurons.</a:t>
            </a:r>
          </a:p>
        </p:txBody>
      </p:sp>
    </p:spTree>
    <p:extLst>
      <p:ext uri="{BB962C8B-B14F-4D97-AF65-F5344CB8AC3E}">
        <p14:creationId xmlns:p14="http://schemas.microsoft.com/office/powerpoint/2010/main" val="4275221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CGRP bind?</a:t>
            </a:r>
          </a:p>
        </p:txBody>
      </p:sp>
      <p:sp>
        <p:nvSpPr>
          <p:cNvPr id="4" name="Text Placeholder 3"/>
          <p:cNvSpPr>
            <a:spLocks noGrp="1"/>
          </p:cNvSpPr>
          <p:nvPr>
            <p:ph type="body" sz="quarter" idx="11"/>
          </p:nvPr>
        </p:nvSpPr>
        <p:spPr/>
        <p:txBody>
          <a:bodyPr/>
          <a:lstStyle/>
          <a:p>
            <a:r>
              <a:rPr lang="en-US" dirty="0"/>
              <a:t>Karsan N, Goadsby PJ. Curr Neurol Neurosci Rep 2015 15: 25.</a:t>
            </a:r>
          </a:p>
        </p:txBody>
      </p:sp>
      <p:pic>
        <p:nvPicPr>
          <p:cNvPr id="6" name="Picture 5" descr="CGRP-recep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284" y="1032504"/>
            <a:ext cx="4531828" cy="3078345"/>
          </a:xfrm>
          <a:prstGeom prst="rect">
            <a:avLst/>
          </a:prstGeom>
        </p:spPr>
      </p:pic>
      <p:sp>
        <p:nvSpPr>
          <p:cNvPr id="3" name="TextBox 2"/>
          <p:cNvSpPr txBox="1"/>
          <p:nvPr/>
        </p:nvSpPr>
        <p:spPr>
          <a:xfrm>
            <a:off x="363287" y="1233251"/>
            <a:ext cx="3484990" cy="2462213"/>
          </a:xfrm>
          <a:prstGeom prst="rect">
            <a:avLst/>
          </a:prstGeom>
          <a:noFill/>
        </p:spPr>
        <p:txBody>
          <a:bodyPr wrap="square" rtlCol="0">
            <a:spAutoFit/>
          </a:bodyPr>
          <a:lstStyle/>
          <a:p>
            <a:r>
              <a:rPr lang="en-US" sz="1400" dirty="0">
                <a:solidFill>
                  <a:srgbClr val="000000"/>
                </a:solidFill>
              </a:rPr>
              <a:t>CGRP binds to </a:t>
            </a:r>
            <a:r>
              <a:rPr lang="en-US" sz="1400" b="1" dirty="0">
                <a:solidFill>
                  <a:srgbClr val="000000"/>
                </a:solidFill>
              </a:rPr>
              <a:t>CGRP receptors</a:t>
            </a:r>
            <a:r>
              <a:rPr lang="en-US" sz="1400" dirty="0">
                <a:solidFill>
                  <a:srgbClr val="000000"/>
                </a:solidFill>
              </a:rPr>
              <a:t>, which are found throughout the body. </a:t>
            </a:r>
          </a:p>
          <a:p>
            <a:endParaRPr lang="en-US" sz="1400" dirty="0">
              <a:solidFill>
                <a:srgbClr val="000000"/>
              </a:solidFill>
            </a:endParaRPr>
          </a:p>
          <a:p>
            <a:r>
              <a:rPr lang="en-US" sz="1400" dirty="0">
                <a:solidFill>
                  <a:srgbClr val="000000"/>
                </a:solidFill>
              </a:rPr>
              <a:t>The CGRP receptor is a heterotrimer. </a:t>
            </a:r>
            <a:r>
              <a:rPr lang="en-US" sz="1400" dirty="0" smtClean="0">
                <a:solidFill>
                  <a:srgbClr val="000000"/>
                </a:solidFill>
              </a:rPr>
              <a:t>It comprises </a:t>
            </a:r>
            <a:r>
              <a:rPr lang="en-US" sz="1400" dirty="0">
                <a:solidFill>
                  <a:srgbClr val="000000"/>
                </a:solidFill>
              </a:rPr>
              <a:t>of calcitonin-like receptor (CLR), a 7 transmembrane </a:t>
            </a:r>
            <a:r>
              <a:rPr lang="en-US" sz="1400" dirty="0" err="1">
                <a:solidFill>
                  <a:srgbClr val="000000"/>
                </a:solidFill>
              </a:rPr>
              <a:t>Gs</a:t>
            </a:r>
            <a:r>
              <a:rPr lang="en-US" sz="1400" dirty="0">
                <a:solidFill>
                  <a:srgbClr val="000000"/>
                </a:solidFill>
              </a:rPr>
              <a:t> </a:t>
            </a:r>
            <a:r>
              <a:rPr lang="en-US" sz="1400" dirty="0" smtClean="0">
                <a:solidFill>
                  <a:srgbClr val="000000"/>
                </a:solidFill>
              </a:rPr>
              <a:t>protein- </a:t>
            </a:r>
            <a:r>
              <a:rPr lang="en-US" sz="1400" dirty="0">
                <a:solidFill>
                  <a:srgbClr val="000000"/>
                </a:solidFill>
              </a:rPr>
              <a:t>coupled structure, and the receptor activity-modifying protein (RAMP1). </a:t>
            </a:r>
          </a:p>
          <a:p>
            <a:endParaRPr lang="en-US" sz="1400" dirty="0">
              <a:solidFill>
                <a:srgbClr val="000000"/>
              </a:solidFill>
            </a:endParaRPr>
          </a:p>
          <a:p>
            <a:r>
              <a:rPr lang="en-US" sz="1400" dirty="0">
                <a:solidFill>
                  <a:srgbClr val="000000"/>
                </a:solidFill>
              </a:rPr>
              <a:t>The receptor component protein (RCP) is important for signaling.</a:t>
            </a:r>
          </a:p>
        </p:txBody>
      </p:sp>
    </p:spTree>
    <p:extLst>
      <p:ext uri="{BB962C8B-B14F-4D97-AF65-F5344CB8AC3E}">
        <p14:creationId xmlns:p14="http://schemas.microsoft.com/office/powerpoint/2010/main" val="95411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CGRP and its receptors located? </a:t>
            </a:r>
          </a:p>
        </p:txBody>
      </p:sp>
      <p:sp>
        <p:nvSpPr>
          <p:cNvPr id="3" name="Text Placeholder 2"/>
          <p:cNvSpPr>
            <a:spLocks noGrp="1"/>
          </p:cNvSpPr>
          <p:nvPr>
            <p:ph type="body" sz="quarter" idx="10"/>
          </p:nvPr>
        </p:nvSpPr>
        <p:spPr>
          <a:xfrm>
            <a:off x="1395663" y="830179"/>
            <a:ext cx="6388769" cy="2831801"/>
          </a:xfrm>
        </p:spPr>
        <p:txBody>
          <a:bodyPr>
            <a:noAutofit/>
          </a:bodyPr>
          <a:lstStyle/>
          <a:p>
            <a:pPr marL="285750" indent="-285750">
              <a:buFont typeface="Arial" panose="020B0604020202020204" pitchFamily="34" charset="0"/>
              <a:buChar char="•"/>
            </a:pPr>
            <a:r>
              <a:rPr lang="en-GB" sz="1600" b="1" dirty="0">
                <a:solidFill>
                  <a:schemeClr val="accent6">
                    <a:lumMod val="50000"/>
                  </a:schemeClr>
                </a:solidFill>
              </a:rPr>
              <a:t>CGRP</a:t>
            </a:r>
            <a:r>
              <a:rPr lang="en-GB" sz="1600" dirty="0">
                <a:solidFill>
                  <a:srgbClr val="000000"/>
                </a:solidFill>
              </a:rPr>
              <a:t> is found in the central and peripheral nervous systems</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US" sz="1600" b="1" dirty="0">
                <a:solidFill>
                  <a:schemeClr val="accent6">
                    <a:lumMod val="50000"/>
                  </a:schemeClr>
                </a:solidFill>
              </a:rPr>
              <a:t>CGRP </a:t>
            </a:r>
            <a:r>
              <a:rPr lang="en-US" sz="1600" b="1" dirty="0" smtClean="0">
                <a:solidFill>
                  <a:schemeClr val="accent6">
                    <a:lumMod val="50000"/>
                  </a:schemeClr>
                </a:solidFill>
              </a:rPr>
              <a:t>and </a:t>
            </a:r>
            <a:r>
              <a:rPr lang="en-US" sz="1600" b="1" dirty="0">
                <a:solidFill>
                  <a:schemeClr val="accent6">
                    <a:lumMod val="50000"/>
                  </a:schemeClr>
                </a:solidFill>
              </a:rPr>
              <a:t>CGRP receptors </a:t>
            </a:r>
            <a:r>
              <a:rPr lang="en-US" sz="1600" dirty="0" smtClean="0">
                <a:solidFill>
                  <a:srgbClr val="000000"/>
                </a:solidFill>
              </a:rPr>
              <a:t>are </a:t>
            </a:r>
            <a:r>
              <a:rPr lang="en-US" sz="1600" dirty="0">
                <a:solidFill>
                  <a:srgbClr val="000000"/>
                </a:solidFill>
              </a:rPr>
              <a:t>found in the intracranial blood vessel walls, trigeminal ganglion and dorsal root ganglion with central projections in the trigeminal nuclear complex, the most caudal part (at C1-C3 levels</a:t>
            </a:r>
            <a:r>
              <a:rPr lang="en-US" sz="1600" dirty="0" smtClean="0">
                <a:solidFill>
                  <a:srgbClr val="000000"/>
                </a:solidFill>
              </a:rPr>
              <a:t>)</a:t>
            </a:r>
            <a:endParaRPr lang="en-US" sz="1600" dirty="0">
              <a:solidFill>
                <a:srgbClr val="000000"/>
              </a:solidFill>
            </a:endParaRPr>
          </a:p>
          <a:p>
            <a:endParaRPr lang="en-US" sz="1600" dirty="0">
              <a:solidFill>
                <a:srgbClr val="000000"/>
              </a:solidFill>
            </a:endParaRPr>
          </a:p>
          <a:p>
            <a:pPr marL="285750" indent="-285750">
              <a:buFont typeface="Arial" panose="020B0604020202020204" pitchFamily="34" charset="0"/>
              <a:buChar char="•"/>
            </a:pPr>
            <a:r>
              <a:rPr lang="en-GB" sz="1600" dirty="0">
                <a:solidFill>
                  <a:srgbClr val="000000"/>
                </a:solidFill>
              </a:rPr>
              <a:t>In the trigeminal nerve, </a:t>
            </a:r>
            <a:r>
              <a:rPr lang="en-GB" sz="1600" b="1" dirty="0">
                <a:solidFill>
                  <a:schemeClr val="accent6">
                    <a:lumMod val="50000"/>
                  </a:schemeClr>
                </a:solidFill>
              </a:rPr>
              <a:t>CGRP</a:t>
            </a:r>
            <a:r>
              <a:rPr lang="en-GB" sz="1600" dirty="0">
                <a:solidFill>
                  <a:srgbClr val="000000"/>
                </a:solidFill>
              </a:rPr>
              <a:t> is expressed in thin unmyelinated              C-fibers, whereas </a:t>
            </a:r>
            <a:r>
              <a:rPr lang="en-GB" sz="1600" b="1" dirty="0">
                <a:solidFill>
                  <a:schemeClr val="accent6">
                    <a:lumMod val="50000"/>
                  </a:schemeClr>
                </a:solidFill>
              </a:rPr>
              <a:t>CGRP receptors </a:t>
            </a:r>
            <a:r>
              <a:rPr lang="en-GB" sz="1600" dirty="0">
                <a:solidFill>
                  <a:srgbClr val="000000"/>
                </a:solidFill>
              </a:rPr>
              <a:t>are expressed in thicker myelinated A-fibers</a:t>
            </a:r>
            <a:endParaRPr lang="en-US" sz="1600" dirty="0">
              <a:solidFill>
                <a:srgbClr val="000000"/>
              </a:solidFill>
            </a:endParaRPr>
          </a:p>
        </p:txBody>
      </p:sp>
      <p:sp>
        <p:nvSpPr>
          <p:cNvPr id="4" name="Text Placeholder 3"/>
          <p:cNvSpPr>
            <a:spLocks noGrp="1"/>
          </p:cNvSpPr>
          <p:nvPr>
            <p:ph type="body" sz="quarter" idx="11"/>
          </p:nvPr>
        </p:nvSpPr>
        <p:spPr>
          <a:xfrm>
            <a:off x="165100" y="4686300"/>
            <a:ext cx="6544217" cy="339725"/>
          </a:xfrm>
        </p:spPr>
        <p:txBody>
          <a:bodyPr/>
          <a:lstStyle/>
          <a:p>
            <a:r>
              <a:rPr lang="en-GB" dirty="0"/>
              <a:t>Edvinsson L. Headache 2015;55:1249. </a:t>
            </a:r>
            <a:endParaRPr lang="en-US" dirty="0"/>
          </a:p>
        </p:txBody>
      </p:sp>
      <p:cxnSp>
        <p:nvCxnSpPr>
          <p:cNvPr id="9" name="Straight Connector 8"/>
          <p:cNvCxnSpPr/>
          <p:nvPr/>
        </p:nvCxnSpPr>
        <p:spPr>
          <a:xfrm>
            <a:off x="1787383" y="3661980"/>
            <a:ext cx="5581934" cy="1"/>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758666" y="723459"/>
            <a:ext cx="5581934" cy="1"/>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05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a:t>
            </a:r>
            <a:r>
              <a:rPr lang="en-US" dirty="0" smtClean="0"/>
              <a:t>CGRP </a:t>
            </a:r>
            <a:r>
              <a:rPr lang="en-US" dirty="0"/>
              <a:t>and CGRP receptors in the trigeminal ganglion?</a:t>
            </a:r>
          </a:p>
        </p:txBody>
      </p:sp>
      <p:sp>
        <p:nvSpPr>
          <p:cNvPr id="3" name="Text Placeholder 2"/>
          <p:cNvSpPr>
            <a:spLocks noGrp="1"/>
          </p:cNvSpPr>
          <p:nvPr>
            <p:ph type="body" sz="quarter" idx="10"/>
          </p:nvPr>
        </p:nvSpPr>
        <p:spPr>
          <a:xfrm>
            <a:off x="3472365" y="789800"/>
            <a:ext cx="5130214" cy="3325000"/>
          </a:xfrm>
        </p:spPr>
        <p:txBody>
          <a:bodyPr>
            <a:normAutofit/>
          </a:bodyPr>
          <a:lstStyle/>
          <a:p>
            <a:r>
              <a:rPr lang="en-GB" sz="1800" dirty="0">
                <a:solidFill>
                  <a:schemeClr val="tx1"/>
                </a:solidFill>
              </a:rPr>
              <a:t>Immunofluorescence studies in rats and humans have identified the pattern of </a:t>
            </a:r>
            <a:r>
              <a:rPr lang="en-GB" sz="1800" dirty="0" smtClean="0">
                <a:solidFill>
                  <a:schemeClr val="tx1"/>
                </a:solidFill>
              </a:rPr>
              <a:t>localization </a:t>
            </a:r>
            <a:r>
              <a:rPr lang="en-GB" sz="1800" dirty="0">
                <a:solidFill>
                  <a:schemeClr val="tx1"/>
                </a:solidFill>
              </a:rPr>
              <a:t>of CGRP and CGRP receptors in the trigeminal ganglia:</a:t>
            </a:r>
            <a:endParaRPr lang="en-US" sz="1800" dirty="0">
              <a:solidFill>
                <a:schemeClr val="tx1"/>
              </a:solidFill>
            </a:endParaRPr>
          </a:p>
          <a:p>
            <a:pPr marL="285750" indent="-285750">
              <a:buFont typeface="Arial" panose="020B0604020202020204" pitchFamily="34" charset="0"/>
              <a:buChar char="•"/>
            </a:pPr>
            <a:r>
              <a:rPr lang="en-US" sz="1800" dirty="0">
                <a:solidFill>
                  <a:schemeClr val="accent6">
                    <a:lumMod val="50000"/>
                  </a:schemeClr>
                </a:solidFill>
              </a:rPr>
              <a:t>CGRP</a:t>
            </a:r>
            <a:r>
              <a:rPr lang="en-US" sz="1800" dirty="0">
                <a:solidFill>
                  <a:schemeClr val="tx1"/>
                </a:solidFill>
              </a:rPr>
              <a:t> is </a:t>
            </a:r>
            <a:r>
              <a:rPr lang="en-US" sz="1800" dirty="0" smtClean="0">
                <a:solidFill>
                  <a:schemeClr val="tx1"/>
                </a:solidFill>
              </a:rPr>
              <a:t>expressed in small</a:t>
            </a:r>
            <a:r>
              <a:rPr lang="en-US" sz="1800" dirty="0">
                <a:solidFill>
                  <a:schemeClr val="tx1"/>
                </a:solidFill>
              </a:rPr>
              <a:t>/</a:t>
            </a:r>
            <a:r>
              <a:rPr lang="en-US" sz="1800" dirty="0" smtClean="0">
                <a:solidFill>
                  <a:schemeClr val="tx1"/>
                </a:solidFill>
              </a:rPr>
              <a:t>medium-sized </a:t>
            </a:r>
            <a:r>
              <a:rPr lang="en-US" sz="1800" dirty="0">
                <a:solidFill>
                  <a:schemeClr val="tx1"/>
                </a:solidFill>
              </a:rPr>
              <a:t>neurons</a:t>
            </a:r>
          </a:p>
          <a:p>
            <a:endParaRPr lang="en-US" sz="1800" dirty="0">
              <a:solidFill>
                <a:schemeClr val="tx1"/>
              </a:solidFill>
            </a:endParaRPr>
          </a:p>
          <a:p>
            <a:pPr marL="285750" indent="-285750">
              <a:buFont typeface="Arial" panose="020B0604020202020204" pitchFamily="34" charset="0"/>
              <a:buChar char="•"/>
            </a:pPr>
            <a:r>
              <a:rPr lang="en-US" sz="1800" dirty="0">
                <a:solidFill>
                  <a:schemeClr val="accent6">
                    <a:lumMod val="50000"/>
                  </a:schemeClr>
                </a:solidFill>
              </a:rPr>
              <a:t>CGRP receptors </a:t>
            </a:r>
            <a:r>
              <a:rPr lang="en-US" sz="1800" dirty="0">
                <a:solidFill>
                  <a:schemeClr val="tx1"/>
                </a:solidFill>
              </a:rPr>
              <a:t>are expressed in </a:t>
            </a:r>
            <a:r>
              <a:rPr lang="en-US" sz="1800" dirty="0" smtClean="0">
                <a:solidFill>
                  <a:schemeClr val="tx1"/>
                </a:solidFill>
              </a:rPr>
              <a:t>large-  sized </a:t>
            </a:r>
            <a:r>
              <a:rPr lang="en-US" sz="1800" dirty="0">
                <a:solidFill>
                  <a:schemeClr val="tx1"/>
                </a:solidFill>
              </a:rPr>
              <a:t>neurons and satellite glial cells. Satellite glial cells are thought to play an important role in inflammation and pain.</a:t>
            </a:r>
          </a:p>
          <a:p>
            <a:pPr marL="285750" indent="-285750">
              <a:buFont typeface="Arial" panose="020B0604020202020204" pitchFamily="34" charset="0"/>
              <a:buChar char="•"/>
            </a:pPr>
            <a:endParaRPr lang="en-US" sz="1800" b="1" dirty="0">
              <a:solidFill>
                <a:schemeClr val="tx1"/>
              </a:solidFill>
            </a:endParaRPr>
          </a:p>
          <a:p>
            <a:endParaRPr lang="en-US" sz="1400" b="1" dirty="0">
              <a:solidFill>
                <a:schemeClr val="accent6">
                  <a:lumMod val="50000"/>
                </a:schemeClr>
              </a:solidFill>
            </a:endParaRPr>
          </a:p>
        </p:txBody>
      </p:sp>
      <p:sp>
        <p:nvSpPr>
          <p:cNvPr id="4" name="Text Placeholder 3"/>
          <p:cNvSpPr>
            <a:spLocks noGrp="1"/>
          </p:cNvSpPr>
          <p:nvPr>
            <p:ph type="body" sz="quarter" idx="11"/>
          </p:nvPr>
        </p:nvSpPr>
        <p:spPr/>
        <p:txBody>
          <a:bodyPr/>
          <a:lstStyle/>
          <a:p>
            <a:r>
              <a:rPr lang="en-US" dirty="0"/>
              <a:t>Courtesy of Lars Edvinsson</a:t>
            </a:r>
          </a:p>
        </p:txBody>
      </p:sp>
      <p:pic>
        <p:nvPicPr>
          <p:cNvPr id="5" name="Picture 4"/>
          <p:cNvPicPr>
            <a:picLocks noChangeAspect="1"/>
          </p:cNvPicPr>
          <p:nvPr/>
        </p:nvPicPr>
        <p:blipFill>
          <a:blip r:embed="rId3"/>
          <a:stretch>
            <a:fillRect/>
          </a:stretch>
        </p:blipFill>
        <p:spPr>
          <a:xfrm>
            <a:off x="399778" y="753111"/>
            <a:ext cx="2862509" cy="2910218"/>
          </a:xfrm>
          <a:prstGeom prst="rect">
            <a:avLst/>
          </a:prstGeom>
        </p:spPr>
      </p:pic>
    </p:spTree>
    <p:extLst>
      <p:ext uri="{BB962C8B-B14F-4D97-AF65-F5344CB8AC3E}">
        <p14:creationId xmlns:p14="http://schemas.microsoft.com/office/powerpoint/2010/main" val="214174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receptors in the human brain: </a:t>
            </a:r>
            <a:r>
              <a:rPr lang="en-US" dirty="0" smtClean="0"/>
              <a:t>A </a:t>
            </a:r>
            <a:r>
              <a:rPr lang="en-US" dirty="0"/>
              <a:t>link with migraine</a:t>
            </a:r>
          </a:p>
        </p:txBody>
      </p:sp>
      <p:sp>
        <p:nvSpPr>
          <p:cNvPr id="4" name="Text Placeholder 3"/>
          <p:cNvSpPr>
            <a:spLocks noGrp="1"/>
          </p:cNvSpPr>
          <p:nvPr>
            <p:ph type="body" sz="quarter" idx="11"/>
          </p:nvPr>
        </p:nvSpPr>
        <p:spPr/>
        <p:txBody>
          <a:bodyPr/>
          <a:lstStyle/>
          <a:p>
            <a:r>
              <a:rPr lang="en-US" dirty="0"/>
              <a:t>Baseline Receptor Visualization Studies using [11C]MK-4232  Slide courtesy of Lars Edvinsson and Richard Hargreaves</a:t>
            </a:r>
          </a:p>
        </p:txBody>
      </p:sp>
      <p:pic>
        <p:nvPicPr>
          <p:cNvPr id="5" name="Picture 4"/>
          <p:cNvPicPr>
            <a:picLocks noChangeAspect="1"/>
          </p:cNvPicPr>
          <p:nvPr/>
        </p:nvPicPr>
        <p:blipFill>
          <a:blip r:embed="rId3"/>
          <a:stretch>
            <a:fillRect/>
          </a:stretch>
        </p:blipFill>
        <p:spPr>
          <a:xfrm>
            <a:off x="1411917" y="1202824"/>
            <a:ext cx="6320167" cy="2744892"/>
          </a:xfrm>
          <a:prstGeom prst="rect">
            <a:avLst/>
          </a:prstGeom>
        </p:spPr>
      </p:pic>
    </p:spTree>
    <p:extLst>
      <p:ext uri="{BB962C8B-B14F-4D97-AF65-F5344CB8AC3E}">
        <p14:creationId xmlns:p14="http://schemas.microsoft.com/office/powerpoint/2010/main" val="3234435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6442" y="896223"/>
            <a:ext cx="6098456" cy="3661710"/>
          </a:xfrm>
          <a:prstGeom prst="rect">
            <a:avLst/>
          </a:prstGeom>
        </p:spPr>
      </p:pic>
      <p:sp>
        <p:nvSpPr>
          <p:cNvPr id="2" name="Title 1"/>
          <p:cNvSpPr>
            <a:spLocks noGrp="1"/>
          </p:cNvSpPr>
          <p:nvPr>
            <p:ph type="title"/>
          </p:nvPr>
        </p:nvSpPr>
        <p:spPr/>
        <p:txBody>
          <a:bodyPr/>
          <a:lstStyle/>
          <a:p>
            <a:r>
              <a:rPr lang="en-US" dirty="0"/>
              <a:t>CGRP and the trigeminovascular system</a:t>
            </a:r>
          </a:p>
        </p:txBody>
      </p:sp>
      <p:sp>
        <p:nvSpPr>
          <p:cNvPr id="4" name="Text Placeholder 3"/>
          <p:cNvSpPr>
            <a:spLocks noGrp="1"/>
          </p:cNvSpPr>
          <p:nvPr>
            <p:ph type="body" sz="quarter" idx="11"/>
          </p:nvPr>
        </p:nvSpPr>
        <p:spPr/>
        <p:txBody>
          <a:bodyPr/>
          <a:lstStyle/>
          <a:p>
            <a:r>
              <a:rPr lang="en-US" dirty="0"/>
              <a:t>Walker CS and Hay DL. Brit J </a:t>
            </a:r>
            <a:r>
              <a:rPr lang="en-US" dirty="0" err="1" smtClean="0"/>
              <a:t>Pharmacol</a:t>
            </a:r>
            <a:r>
              <a:rPr lang="en-US" dirty="0" smtClean="0"/>
              <a:t> </a:t>
            </a:r>
            <a:r>
              <a:rPr lang="en-US" dirty="0"/>
              <a:t>2013;170 :1293–1307</a:t>
            </a:r>
          </a:p>
        </p:txBody>
      </p:sp>
      <p:sp>
        <p:nvSpPr>
          <p:cNvPr id="3" name="TextBox 2"/>
          <p:cNvSpPr txBox="1"/>
          <p:nvPr/>
        </p:nvSpPr>
        <p:spPr>
          <a:xfrm>
            <a:off x="238139" y="504038"/>
            <a:ext cx="8670446" cy="307777"/>
          </a:xfrm>
          <a:prstGeom prst="rect">
            <a:avLst/>
          </a:prstGeom>
          <a:noFill/>
        </p:spPr>
        <p:txBody>
          <a:bodyPr wrap="square" rtlCol="0">
            <a:spAutoFit/>
          </a:bodyPr>
          <a:lstStyle/>
          <a:p>
            <a:pPr marL="171450" indent="-171450">
              <a:buFont typeface="Arial" panose="020B0604020202020204" pitchFamily="34" charset="0"/>
              <a:buChar char="•"/>
            </a:pPr>
            <a:r>
              <a:rPr lang="en-GB" sz="1400" dirty="0">
                <a:solidFill>
                  <a:schemeClr val="accent6">
                    <a:lumMod val="50000"/>
                  </a:schemeClr>
                </a:solidFill>
              </a:rPr>
              <a:t>In the trigeminocervical complex (TCC), CGRP acts on second-order neurons to activate spinothalamic pathways </a:t>
            </a:r>
            <a:endParaRPr lang="en-US" sz="1400" dirty="0">
              <a:solidFill>
                <a:schemeClr val="accent6">
                  <a:lumMod val="50000"/>
                </a:schemeClr>
              </a:solidFill>
            </a:endParaRPr>
          </a:p>
        </p:txBody>
      </p:sp>
    </p:spTree>
    <p:extLst>
      <p:ext uri="{BB962C8B-B14F-4D97-AF65-F5344CB8AC3E}">
        <p14:creationId xmlns:p14="http://schemas.microsoft.com/office/powerpoint/2010/main" val="2071581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plays a pivotal role in migraine</a:t>
            </a:r>
          </a:p>
        </p:txBody>
      </p:sp>
      <p:sp>
        <p:nvSpPr>
          <p:cNvPr id="4" name="Text Placeholder 3"/>
          <p:cNvSpPr>
            <a:spLocks noGrp="1"/>
          </p:cNvSpPr>
          <p:nvPr>
            <p:ph type="body" sz="quarter" idx="11"/>
          </p:nvPr>
        </p:nvSpPr>
        <p:spPr>
          <a:xfrm>
            <a:off x="79902" y="4686300"/>
            <a:ext cx="6709317" cy="339725"/>
          </a:xfrm>
        </p:spPr>
        <p:txBody>
          <a:bodyPr/>
          <a:lstStyle/>
          <a:p>
            <a:r>
              <a:rPr lang="en-US" dirty="0"/>
              <a:t>Russell FA et al. Physiol Rev 2014;94:1099.</a:t>
            </a:r>
          </a:p>
        </p:txBody>
      </p:sp>
      <p:pic>
        <p:nvPicPr>
          <p:cNvPr id="5" name="Picture 4"/>
          <p:cNvPicPr>
            <a:picLocks noChangeAspect="1"/>
          </p:cNvPicPr>
          <p:nvPr/>
        </p:nvPicPr>
        <p:blipFill>
          <a:blip r:embed="rId3"/>
          <a:stretch>
            <a:fillRect/>
          </a:stretch>
        </p:blipFill>
        <p:spPr>
          <a:xfrm>
            <a:off x="1313936" y="593939"/>
            <a:ext cx="5776235" cy="3823316"/>
          </a:xfrm>
          <a:prstGeom prst="rect">
            <a:avLst/>
          </a:prstGeom>
        </p:spPr>
      </p:pic>
      <p:sp>
        <p:nvSpPr>
          <p:cNvPr id="3" name="TextBox 2"/>
          <p:cNvSpPr txBox="1"/>
          <p:nvPr/>
        </p:nvSpPr>
        <p:spPr>
          <a:xfrm>
            <a:off x="477078" y="970059"/>
            <a:ext cx="237566" cy="646331"/>
          </a:xfrm>
          <a:prstGeom prst="rect">
            <a:avLst/>
          </a:prstGeom>
          <a:noFill/>
        </p:spPr>
        <p:txBody>
          <a:bodyPr wrap="none" rtlCol="0">
            <a:spAutoFit/>
          </a:bodyPr>
          <a:lstStyle/>
          <a:p>
            <a:endParaRPr lang="en-GB" dirty="0"/>
          </a:p>
          <a:p>
            <a:r>
              <a:rPr lang="en-GB" dirty="0"/>
              <a:t> </a:t>
            </a:r>
            <a:endParaRPr lang="en-US" dirty="0"/>
          </a:p>
        </p:txBody>
      </p:sp>
    </p:spTree>
    <p:extLst>
      <p:ext uri="{BB962C8B-B14F-4D97-AF65-F5344CB8AC3E}">
        <p14:creationId xmlns:p14="http://schemas.microsoft.com/office/powerpoint/2010/main" val="3285100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1500</TotalTime>
  <Words>2477</Words>
  <Application>Microsoft Office PowerPoint</Application>
  <PresentationFormat>On-screen Show (16:9)</PresentationFormat>
  <Paragraphs>175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Calcitonin gene-related peptide</vt:lpstr>
      <vt:lpstr>What is Calcitonin Gene-Related Peptide (CGRP)?</vt:lpstr>
      <vt:lpstr>More about CGRP: Discovery and structure</vt:lpstr>
      <vt:lpstr>Where does CGRP bind?</vt:lpstr>
      <vt:lpstr>Where are CGRP and its receptors located? </vt:lpstr>
      <vt:lpstr>Where are CGRP and CGRP receptors in the trigeminal ganglion?</vt:lpstr>
      <vt:lpstr>CGRP receptors in the human brain: A link with migraine</vt:lpstr>
      <vt:lpstr>CGRP and the trigeminovascular system</vt:lpstr>
      <vt:lpstr>CGRP plays a pivotal role in migraine</vt:lpstr>
      <vt:lpstr>CGRP levels are increased in migraine sufferers</vt:lpstr>
      <vt:lpstr>CGRP levels: A predictor of treatment response in chronic migraine</vt:lpstr>
      <vt:lpstr>Do CGRP-targeted agents need to cross the blood-brain barrier? </vt:lpstr>
      <vt:lpstr>CGRP inhibition: Potential for prevention of migraine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Sue Tungate</cp:lastModifiedBy>
  <cp:revision>125</cp:revision>
  <dcterms:created xsi:type="dcterms:W3CDTF">2010-04-12T23:12:02Z</dcterms:created>
  <dcterms:modified xsi:type="dcterms:W3CDTF">2016-11-14T14:51:51Z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