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25"/>
  </p:notesMasterIdLst>
  <p:sldIdLst>
    <p:sldId id="280" r:id="rId6"/>
    <p:sldId id="281" r:id="rId7"/>
    <p:sldId id="257" r:id="rId8"/>
    <p:sldId id="286" r:id="rId9"/>
    <p:sldId id="259" r:id="rId10"/>
    <p:sldId id="285" r:id="rId11"/>
    <p:sldId id="301" r:id="rId12"/>
    <p:sldId id="289" r:id="rId13"/>
    <p:sldId id="299" r:id="rId14"/>
    <p:sldId id="288" r:id="rId15"/>
    <p:sldId id="269" r:id="rId16"/>
    <p:sldId id="292" r:id="rId17"/>
    <p:sldId id="297" r:id="rId18"/>
    <p:sldId id="291" r:id="rId19"/>
    <p:sldId id="302" r:id="rId20"/>
    <p:sldId id="294" r:id="rId21"/>
    <p:sldId id="298" r:id="rId22"/>
    <p:sldId id="295" r:id="rId23"/>
    <p:sldId id="300"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2" autoAdjust="0"/>
    <p:restoredTop sz="99864" autoAdjust="0"/>
  </p:normalViewPr>
  <p:slideViewPr>
    <p:cSldViewPr snapToGrid="0" snapToObjects="1">
      <p:cViewPr varScale="1">
        <p:scale>
          <a:sx n="96" d="100"/>
          <a:sy n="96" d="100"/>
        </p:scale>
        <p:origin x="594" y="72"/>
      </p:cViewPr>
      <p:guideLst>
        <p:guide orient="horz" pos="1620"/>
        <p:guide pos="2880"/>
      </p:guideLst>
    </p:cSldViewPr>
  </p:slideViewPr>
  <p:outlineViewPr>
    <p:cViewPr>
      <p:scale>
        <a:sx n="33" d="100"/>
        <a:sy n="33" d="100"/>
      </p:scale>
      <p:origin x="0" y="-3384"/>
    </p:cViewPr>
  </p:outlineViewPr>
  <p:notesTextViewPr>
    <p:cViewPr>
      <p:scale>
        <a:sx n="100" d="100"/>
        <a:sy n="100" d="100"/>
      </p:scale>
      <p:origin x="0" y="-1314"/>
    </p:cViewPr>
  </p:notesTextViewPr>
  <p:sorterViewPr>
    <p:cViewPr varScale="1">
      <p:scale>
        <a:sx n="1" d="1"/>
        <a:sy n="1" d="1"/>
      </p:scale>
      <p:origin x="0" y="0"/>
    </p:cViewPr>
  </p:sorterViewPr>
  <p:notesViewPr>
    <p:cSldViewPr snapToGrid="0" snapToObjects="1">
      <p:cViewPr>
        <p:scale>
          <a:sx n="120" d="100"/>
          <a:sy n="120" d="100"/>
        </p:scale>
        <p:origin x="1458" y="-22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4FB1E-1283-42FC-ACA7-84CC3A178CF2}" type="datetimeFigureOut">
              <a:rPr lang="en-US" smtClean="0"/>
              <a:t>5/23/2017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3E67E-E95F-4F6E-A635-A42356CFC64D}" type="slidenum">
              <a:rPr lang="en-US" smtClean="0"/>
              <a:t>‹#›</a:t>
            </a:fld>
            <a:endParaRPr lang="en-US" dirty="0"/>
          </a:p>
        </p:txBody>
      </p:sp>
    </p:spTree>
    <p:extLst>
      <p:ext uri="{BB962C8B-B14F-4D97-AF65-F5344CB8AC3E}">
        <p14:creationId xmlns:p14="http://schemas.microsoft.com/office/powerpoint/2010/main" val="156287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a:t>
            </a:fld>
            <a:endParaRPr lang="en-US" dirty="0"/>
          </a:p>
        </p:txBody>
      </p:sp>
    </p:spTree>
    <p:extLst>
      <p:ext uri="{BB962C8B-B14F-4D97-AF65-F5344CB8AC3E}">
        <p14:creationId xmlns:p14="http://schemas.microsoft.com/office/powerpoint/2010/main" val="174539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Trigeminal ganglion stimulation increases CGRP in the cranial circulation</a:t>
            </a:r>
            <a:endParaRPr lang="en-GB" sz="1000" dirty="0"/>
          </a:p>
          <a:p>
            <a:endParaRPr lang="en-GB" sz="1000" dirty="0"/>
          </a:p>
          <a:p>
            <a:r>
              <a:rPr lang="en-GB" sz="1000" dirty="0"/>
              <a:t>Activation of the trigeminal ganglion by electrical stimulation led to an increase in levels of CGRP in the extracerebral circulation, as well as Substance P, suggesting a putative role in migraine. </a:t>
            </a:r>
          </a:p>
          <a:p>
            <a:endParaRPr lang="en-GB" dirty="0"/>
          </a:p>
          <a:p>
            <a:r>
              <a:rPr lang="en-GB" sz="900" dirty="0"/>
              <a:t>Reference</a:t>
            </a:r>
          </a:p>
          <a:p>
            <a:r>
              <a:rPr lang="en-GB" sz="900" dirty="0"/>
              <a:t>Goadsby PJ et al. Vasoactive peptide release in the extracerebral circulation of humans during migraine headache. </a:t>
            </a:r>
            <a:r>
              <a:rPr lang="de-DE" sz="900" dirty="0"/>
              <a:t>Ann Neurol 1990;28:183-7.</a:t>
            </a:r>
            <a:endParaRPr lang="en-GB" sz="900" dirty="0"/>
          </a:p>
          <a:p>
            <a:endParaRPr lang="en-GB" sz="900"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10</a:t>
            </a:fld>
            <a:endParaRPr lang="en-US" dirty="0"/>
          </a:p>
        </p:txBody>
      </p:sp>
    </p:spTree>
    <p:extLst>
      <p:ext uri="{BB962C8B-B14F-4D97-AF65-F5344CB8AC3E}">
        <p14:creationId xmlns:p14="http://schemas.microsoft.com/office/powerpoint/2010/main" val="247353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levels are increased during a migraine attack</a:t>
            </a:r>
            <a:endParaRPr lang="en-GB" sz="1000" dirty="0"/>
          </a:p>
          <a:p>
            <a:endParaRPr lang="en-GB" sz="1000" dirty="0"/>
          </a:p>
          <a:p>
            <a:r>
              <a:rPr lang="en-GB" sz="1000" dirty="0"/>
              <a:t>Local release of neuropeptide vasodilator substances into the extracerebral circulation was studied in patients with migraine. During a migraine attack there was an increase in calcitonin gene-related peptide (CGRP) levels in the external jugular but not the cubital fossa blood. There was no change in other neuropeptide vasodilator substances. </a:t>
            </a:r>
          </a:p>
          <a:p>
            <a:endParaRPr lang="en-GB" dirty="0"/>
          </a:p>
          <a:p>
            <a:r>
              <a:rPr lang="en-GB" sz="900" dirty="0"/>
              <a:t>Reference</a:t>
            </a:r>
          </a:p>
          <a:p>
            <a:r>
              <a:rPr lang="en-GB" sz="900" dirty="0"/>
              <a:t>Goadsby PJ et al. Vasoactive peptide release in the extracerebral circulation of humans during migraine headache. </a:t>
            </a:r>
            <a:r>
              <a:rPr lang="de-DE" sz="900"/>
              <a:t>Ann Neurol 1990;28:183-7</a:t>
            </a:r>
            <a:r>
              <a:rPr lang="de-DE" sz="900" dirty="0"/>
              <a:t>.</a:t>
            </a:r>
            <a:endParaRPr lang="en-GB" sz="900" dirty="0"/>
          </a:p>
          <a:p>
            <a:endParaRPr lang="en-GB" sz="900"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11</a:t>
            </a:fld>
            <a:endParaRPr lang="en-US" dirty="0"/>
          </a:p>
        </p:txBody>
      </p:sp>
    </p:spTree>
    <p:extLst>
      <p:ext uri="{BB962C8B-B14F-4D97-AF65-F5344CB8AC3E}">
        <p14:creationId xmlns:p14="http://schemas.microsoft.com/office/powerpoint/2010/main" val="286995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Triptans suppress CGRP release from trigeminal nerves</a:t>
            </a:r>
          </a:p>
          <a:p>
            <a:endParaRPr lang="en-GB" sz="1000" dirty="0"/>
          </a:p>
          <a:p>
            <a:r>
              <a:rPr lang="en-GB" sz="1000" dirty="0"/>
              <a:t>First introduced in the 1990s, triptans (serotonin 5-hydroxytryptamine (5-HT)(1B/1D) agonists) are used to treat acute migraine, Mechanistic studies have shown  that these agents act by binding to serotonin receptors in the brain, leading to a reversal of blood vessel swelling and suppression of CGRP release from trigeminal nerves. In acute migraine, triptan treatment normalized elevated CGRP levels seen in controls, and also alleviated migraine pain. </a:t>
            </a:r>
          </a:p>
          <a:p>
            <a:endParaRPr lang="en-GB" dirty="0"/>
          </a:p>
          <a:p>
            <a:r>
              <a:rPr lang="en-GB" sz="900" dirty="0"/>
              <a:t>Reference</a:t>
            </a:r>
          </a:p>
          <a:p>
            <a:r>
              <a:rPr lang="en-GB" sz="900" dirty="0"/>
              <a:t>Goadsby PJ, Edvinsson L.  et al. The trigeminovascular system and migraine: studies characterizing cerebrovascular and neuropeptide changes seen in humans and cats. </a:t>
            </a:r>
            <a:r>
              <a:rPr lang="nl-NL" sz="900" dirty="0"/>
              <a:t>Ann Neurol 1993;33:48-56.</a:t>
            </a:r>
            <a:endParaRPr lang="en-GB" sz="900" dirty="0"/>
          </a:p>
          <a:p>
            <a:endParaRPr lang="en-GB" sz="900"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12</a:t>
            </a:fld>
            <a:endParaRPr lang="en-US" dirty="0"/>
          </a:p>
        </p:txBody>
      </p:sp>
    </p:spTree>
    <p:extLst>
      <p:ext uri="{BB962C8B-B14F-4D97-AF65-F5344CB8AC3E}">
        <p14:creationId xmlns:p14="http://schemas.microsoft.com/office/powerpoint/2010/main" val="194188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202" y="4400550"/>
            <a:ext cx="5551998" cy="3765440"/>
          </a:xfrm>
        </p:spPr>
        <p:txBody>
          <a:bodyPr/>
          <a:lstStyle/>
          <a:p>
            <a:r>
              <a:rPr lang="en-GB" sz="1000" b="1" dirty="0"/>
              <a:t>CGRP inhibition: potential for prevention of migraine</a:t>
            </a:r>
            <a:endParaRPr lang="en-US" sz="1000" b="1" dirty="0"/>
          </a:p>
          <a:p>
            <a:r>
              <a:rPr lang="en-US" sz="1000" dirty="0"/>
              <a:t>Olcegepant, the </a:t>
            </a:r>
            <a:r>
              <a:rPr lang="en-GB" sz="1000" dirty="0"/>
              <a:t>first potent and selective non-peptide antagonist of the CGRP receptor </a:t>
            </a:r>
            <a:r>
              <a:rPr lang="en-US" sz="1000" dirty="0"/>
              <a:t>was shown to be effective in treating migraine, significantly reducing both  the</a:t>
            </a:r>
            <a:r>
              <a:rPr lang="en-GB" sz="1000" dirty="0"/>
              <a:t> pain-free rate at 2 hours and the rate of sustained response over a period of 24 hours.</a:t>
            </a:r>
            <a:r>
              <a:rPr lang="en-US" sz="1000" dirty="0"/>
              <a:t> However, as this agent could only be administered intravenously, development was terminated. </a:t>
            </a:r>
          </a:p>
          <a:p>
            <a:endParaRPr lang="en-US" sz="1000" dirty="0"/>
          </a:p>
          <a:p>
            <a:r>
              <a:rPr lang="en-US" sz="1000" dirty="0"/>
              <a:t>Other CGRP receptor antagonists were also effective in acute migraine but had issues with liver toxicity (telcagepant, MK-3207); development has not continued for undisclosed reasons with other agents (rimegepant, BI 44370 TA, MK-1602).  </a:t>
            </a:r>
          </a:p>
          <a:p>
            <a:endParaRPr lang="en-GB" sz="1000" dirty="0"/>
          </a:p>
          <a:p>
            <a:r>
              <a:rPr lang="en-GB" sz="1000" dirty="0"/>
              <a:t>These studies provide important support for the role of CGRP in migraine pain. However, new approaches targeting CGRP or tis receptor are needed. </a:t>
            </a:r>
            <a:endParaRPr lang="en-US" sz="1000" dirty="0"/>
          </a:p>
          <a:p>
            <a:endParaRPr lang="en-US" dirty="0"/>
          </a:p>
          <a:p>
            <a:r>
              <a:rPr lang="en-US" sz="900" dirty="0"/>
              <a:t>References</a:t>
            </a:r>
          </a:p>
          <a:p>
            <a:r>
              <a:rPr lang="en-US" sz="900" dirty="0"/>
              <a:t>Olesen J et al.</a:t>
            </a:r>
            <a:r>
              <a:rPr lang="en-GB" sz="900" dirty="0"/>
              <a:t> Calcitonin gene-related peptide receptor antagonist BIBN 4096 BS for the acute treatment of migraine. </a:t>
            </a:r>
            <a:r>
              <a:rPr lang="pt-BR" sz="900" dirty="0"/>
              <a:t>N Engl J Med 2004;350:1104-10.</a:t>
            </a:r>
          </a:p>
          <a:p>
            <a:r>
              <a:rPr lang="pt-BR" sz="900" dirty="0"/>
              <a:t>Edvinsson L, Linde M. </a:t>
            </a:r>
            <a:r>
              <a:rPr lang="en-GB" sz="900" dirty="0"/>
              <a:t>New drugs in migraine treatment and prophylaxis: telcagepant and topiramate. </a:t>
            </a:r>
            <a:r>
              <a:rPr lang="fr-FR" sz="900" dirty="0"/>
              <a:t>Lancet 2010;376:645-55.</a:t>
            </a:r>
            <a:endParaRPr lang="pt-BR" sz="900" dirty="0"/>
          </a:p>
          <a:p>
            <a:r>
              <a:rPr lang="en-US" sz="900" dirty="0"/>
              <a:t>Ho TW, Connor KM, Zhang Y, et al. Randomized controlled trial of the CGRP receptor antagonist telcagepant for migraine prevention. Neurology 2014;83:958.</a:t>
            </a:r>
          </a:p>
          <a:p>
            <a:r>
              <a:rPr lang="en-US" sz="900" dirty="0"/>
              <a:t>Hewitt DJ, Aurora SK, Dodick DW, et al. Randomized controlled trial of the CGRP receptor antagonist MK-3207 in the acute treatment of migraine. Cephalalgia 2011;31:712.</a:t>
            </a:r>
          </a:p>
          <a:p>
            <a:r>
              <a:rPr lang="en-US" sz="900" dirty="0"/>
              <a:t>Diener HC, Barbanti P, Dahlöf C et al. BI 44370 TA, an oral CGRP antagonist for the treatment of acute migraine attacks: results from a phase II study. Cephalalgia 2011;31:573.</a:t>
            </a:r>
          </a:p>
          <a:p>
            <a:r>
              <a:rPr lang="en-US" sz="900" dirty="0"/>
              <a:t>Peroutka SJ. Clinical trials update. 2013: year in review. Headache 2014;54:189.</a:t>
            </a:r>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13</a:t>
            </a:fld>
            <a:endParaRPr lang="en-US" dirty="0"/>
          </a:p>
        </p:txBody>
      </p:sp>
    </p:spTree>
    <p:extLst>
      <p:ext uri="{BB962C8B-B14F-4D97-AF65-F5344CB8AC3E}">
        <p14:creationId xmlns:p14="http://schemas.microsoft.com/office/powerpoint/2010/main" val="86739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plays a pivotal role in migraine</a:t>
            </a:r>
          </a:p>
          <a:p>
            <a:endParaRPr lang="en-GB" sz="1000" dirty="0"/>
          </a:p>
          <a:p>
            <a:r>
              <a:rPr lang="en-GB" sz="1000" dirty="0"/>
              <a:t>Pain during a migraine attack is linked to the release of CGRP.  Studies show that CGRP levels increase during an acute migraine, and decrease during effective treatment of an attack. Additionally, infusion of CGRP has been shown to trigger a migraine in migraine sufferers. The available evidence suggests that the trigeminal ganglion is an important site of action for CGRP in transmitting pain signals to the thalamus and higher cortical pain regions. </a:t>
            </a:r>
          </a:p>
          <a:p>
            <a:endParaRPr lang="en-GB" sz="1000" dirty="0"/>
          </a:p>
          <a:p>
            <a:r>
              <a:rPr lang="en-GB" sz="1000" dirty="0"/>
              <a:t>Taken together, these lines of evidence support a role for  CGRP in migraine neurobiology, and thus as a potential therapeutic target. </a:t>
            </a:r>
          </a:p>
          <a:p>
            <a:endParaRPr lang="en-GB" sz="1000" dirty="0"/>
          </a:p>
          <a:p>
            <a:r>
              <a:rPr lang="en-GB" sz="1000" dirty="0"/>
              <a:t>References</a:t>
            </a:r>
          </a:p>
          <a:p>
            <a:r>
              <a:rPr lang="en-GB" sz="1000" dirty="0"/>
              <a:t>Goadsby PJ et al. Vasoactive peptide release in the extracerebral circulation of humans during migraine headache. Ann Neurol 1990;28:183.</a:t>
            </a:r>
          </a:p>
          <a:p>
            <a:r>
              <a:rPr lang="en-GB" sz="1000" dirty="0"/>
              <a:t>Hansen JM et al. Calcitonin gene-related peptide triggers migraine-like attacks in patients with migraine with aura. Cephalalgia 2010;30,1179.</a:t>
            </a:r>
          </a:p>
          <a:p>
            <a:r>
              <a:rPr lang="en-GB" sz="1000" dirty="0"/>
              <a:t>Russell FA et al. Calcitonin Gene-Related Peptide: physiology and pathophysiology. Physiol Rev 2013;94:1099.</a:t>
            </a:r>
          </a:p>
          <a:p>
            <a:endParaRPr lang="en-GB" sz="900"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14</a:t>
            </a:fld>
            <a:endParaRPr lang="en-US" dirty="0"/>
          </a:p>
        </p:txBody>
      </p:sp>
    </p:spTree>
    <p:extLst>
      <p:ext uri="{BB962C8B-B14F-4D97-AF65-F5344CB8AC3E}">
        <p14:creationId xmlns:p14="http://schemas.microsoft.com/office/powerpoint/2010/main" val="298287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000" dirty="0"/>
              <a:t>The trigeminal ganglion has been identified  as a key site of action for CGRP in migraine. This poses a key question: where is this located with respect to the blood brain barrier?  Administration of Evans Blue (a dye which binds to serum albumin and cannot therefore cross the blood brain barrier), in rats showed that the dye was taken up by the trigeminal ganglion. This shows that the trigeminal ganglion is located outside the blood brain barrier, and that it is therefore not necessary for agents targeting CGRP to cross the blood brain barrier. </a:t>
            </a:r>
          </a:p>
          <a:p>
            <a:endParaRPr lang="en-GB" dirty="0"/>
          </a:p>
          <a:p>
            <a:r>
              <a:rPr lang="en-GB" sz="900" dirty="0"/>
              <a:t>Reference</a:t>
            </a:r>
          </a:p>
          <a:p>
            <a:r>
              <a:rPr lang="en-GB" sz="900" dirty="0"/>
              <a:t>Eftekhari S et al. Localization of CGRP, CGRP receptor, PACAP and glutamate in trigeminal ganglion. Relation to the blood-brain barrier. Brain Res 2015; 1600:93.</a:t>
            </a:r>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16</a:t>
            </a:fld>
            <a:endParaRPr lang="en-US" dirty="0"/>
          </a:p>
        </p:txBody>
      </p:sp>
      <p:sp>
        <p:nvSpPr>
          <p:cNvPr id="5" name="Rectangle 4"/>
          <p:cNvSpPr/>
          <p:nvPr/>
        </p:nvSpPr>
        <p:spPr>
          <a:xfrm>
            <a:off x="685800" y="4459832"/>
            <a:ext cx="5486400" cy="692497"/>
          </a:xfrm>
          <a:prstGeom prst="rect">
            <a:avLst/>
          </a:prstGeom>
        </p:spPr>
        <p:txBody>
          <a:bodyPr wrap="square">
            <a:spAutoFit/>
          </a:bodyPr>
          <a:lstStyle/>
          <a:p>
            <a:endParaRPr lang="en-GB" sz="1050" dirty="0"/>
          </a:p>
          <a:p>
            <a:endParaRPr lang="en-GB" sz="1050" dirty="0"/>
          </a:p>
          <a:p>
            <a:endParaRPr lang="en-GB" dirty="0"/>
          </a:p>
        </p:txBody>
      </p:sp>
      <p:sp>
        <p:nvSpPr>
          <p:cNvPr id="6" name="Rectangle 5"/>
          <p:cNvSpPr/>
          <p:nvPr/>
        </p:nvSpPr>
        <p:spPr>
          <a:xfrm>
            <a:off x="685800" y="4410656"/>
            <a:ext cx="5486400" cy="246221"/>
          </a:xfrm>
          <a:prstGeom prst="rect">
            <a:avLst/>
          </a:prstGeom>
        </p:spPr>
        <p:txBody>
          <a:bodyPr wrap="square">
            <a:spAutoFit/>
          </a:bodyPr>
          <a:lstStyle/>
          <a:p>
            <a:r>
              <a:rPr lang="en-US" sz="1000" b="1" dirty="0"/>
              <a:t>Do CGRP-targeted agents need to cross the blood brain barrier? </a:t>
            </a:r>
          </a:p>
        </p:txBody>
      </p:sp>
    </p:spTree>
    <p:extLst>
      <p:ext uri="{BB962C8B-B14F-4D97-AF65-F5344CB8AC3E}">
        <p14:creationId xmlns:p14="http://schemas.microsoft.com/office/powerpoint/2010/main" val="92885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000" dirty="0"/>
              <a:t>The trigeminal ganglion has been identified  as a key site of action for CGRP in migraine. This poses a key question: where is this located with respect to the blood brain barrier?  Administration of Evans Blue (a dye which binds to serum albumin and cannot therefore cross the blood brain barrier), in rats showed that the dye was taken up by the trigeminal ganglion. This shows that the trigeminal ganglion is located outside the blood brain barrier, and that it is therefore not necessary for agents targeting CGRP to cross the blood brain barrier. </a:t>
            </a:r>
          </a:p>
          <a:p>
            <a:endParaRPr lang="en-GB" dirty="0"/>
          </a:p>
          <a:p>
            <a:r>
              <a:rPr lang="en-GB" sz="900" dirty="0"/>
              <a:t>Reference</a:t>
            </a:r>
          </a:p>
          <a:p>
            <a:r>
              <a:rPr lang="en-GB" sz="900" dirty="0"/>
              <a:t>Eftekhari S et al. Localization of CGRP, CGRP receptor, PACAP and glutamate in trigeminal ganglion. Relation to the blood-brain barrier. Brain Res 2015; 1600:93.</a:t>
            </a:r>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17</a:t>
            </a:fld>
            <a:endParaRPr lang="en-US" dirty="0"/>
          </a:p>
        </p:txBody>
      </p:sp>
      <p:sp>
        <p:nvSpPr>
          <p:cNvPr id="5" name="Rectangle 4"/>
          <p:cNvSpPr/>
          <p:nvPr/>
        </p:nvSpPr>
        <p:spPr>
          <a:xfrm>
            <a:off x="685800" y="4459832"/>
            <a:ext cx="5486400" cy="692497"/>
          </a:xfrm>
          <a:prstGeom prst="rect">
            <a:avLst/>
          </a:prstGeom>
        </p:spPr>
        <p:txBody>
          <a:bodyPr wrap="square">
            <a:spAutoFit/>
          </a:bodyPr>
          <a:lstStyle/>
          <a:p>
            <a:endParaRPr lang="en-GB" sz="1050" dirty="0"/>
          </a:p>
          <a:p>
            <a:endParaRPr lang="en-GB" sz="1050" dirty="0"/>
          </a:p>
          <a:p>
            <a:endParaRPr lang="en-GB" dirty="0"/>
          </a:p>
        </p:txBody>
      </p:sp>
      <p:sp>
        <p:nvSpPr>
          <p:cNvPr id="6" name="Rectangle 5"/>
          <p:cNvSpPr/>
          <p:nvPr/>
        </p:nvSpPr>
        <p:spPr>
          <a:xfrm>
            <a:off x="685800" y="4410656"/>
            <a:ext cx="5486400" cy="246221"/>
          </a:xfrm>
          <a:prstGeom prst="rect">
            <a:avLst/>
          </a:prstGeom>
        </p:spPr>
        <p:txBody>
          <a:bodyPr wrap="square">
            <a:spAutoFit/>
          </a:bodyPr>
          <a:lstStyle/>
          <a:p>
            <a:r>
              <a:rPr lang="en-US" sz="1000" b="1" dirty="0"/>
              <a:t>Do CGRP-targeted agents need to cross the blood brain barrier? </a:t>
            </a:r>
          </a:p>
        </p:txBody>
      </p:sp>
    </p:spTree>
    <p:extLst>
      <p:ext uri="{BB962C8B-B14F-4D97-AF65-F5344CB8AC3E}">
        <p14:creationId xmlns:p14="http://schemas.microsoft.com/office/powerpoint/2010/main" val="102284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and CGRP receptor antagonists do not act centrally for clinical effect</a:t>
            </a:r>
          </a:p>
          <a:p>
            <a:endParaRPr lang="en-GB" sz="1000" b="1" dirty="0"/>
          </a:p>
          <a:p>
            <a:r>
              <a:rPr lang="en-GB" sz="1000" dirty="0"/>
              <a:t>CGRP receptors are expressed in the central nervous system(CNS). Additionally, CGRP levels in</a:t>
            </a:r>
          </a:p>
          <a:p>
            <a:r>
              <a:rPr lang="en-GB" sz="1000" dirty="0"/>
              <a:t>the cranial circulation increase during a migraine attack and CGRP itself has been shown to trigger migraine headache. However, there has been debate whether antagonism of CGRP receptors in the CNS is relevant for efficacy. </a:t>
            </a:r>
          </a:p>
          <a:p>
            <a:endParaRPr lang="en-GB" sz="1000" dirty="0"/>
          </a:p>
          <a:p>
            <a:r>
              <a:rPr lang="en-GB" sz="1000" dirty="0"/>
              <a:t>In this study in human healthy volunteers,  there was only significant CGRP receptor occupancy in the brain after a dose of  telcagepant that was 8-fold higher than that used in phase III trials (4-10% receptor occupancy with 140 mg versus 43-58% with 1120 mg). This suggests that inhibition of central</a:t>
            </a:r>
          </a:p>
          <a:p>
            <a:r>
              <a:rPr lang="en-GB" sz="1000" dirty="0"/>
              <a:t>CGRP receptors is not essential for the relief of migraine pain by CGRP antagonists. </a:t>
            </a:r>
            <a:endParaRPr lang="en-GB" dirty="0"/>
          </a:p>
          <a:p>
            <a:endParaRPr lang="en-GB" sz="1000" dirty="0"/>
          </a:p>
          <a:p>
            <a:r>
              <a:rPr lang="en-GB" sz="1000" dirty="0"/>
              <a:t>Reference</a:t>
            </a:r>
          </a:p>
          <a:p>
            <a:r>
              <a:rPr lang="en-US" sz="1000" dirty="0"/>
              <a:t>Hostetler ED et al. </a:t>
            </a:r>
            <a:r>
              <a:rPr lang="en-GB" sz="1000" dirty="0"/>
              <a:t>In vivo quantification of calcitonin gene-related peptide receptor occupancy by telcagepant in rhesus monkey and human brain using the positron emission tomography tracer [11C]MK-4232. J Pharmacol Exp Ther 2013;347:478-86.</a:t>
            </a:r>
            <a:endParaRPr lang="en-US" sz="1000" dirty="0"/>
          </a:p>
        </p:txBody>
      </p:sp>
      <p:sp>
        <p:nvSpPr>
          <p:cNvPr id="4" name="Slide Number Placeholder 3"/>
          <p:cNvSpPr>
            <a:spLocks noGrp="1"/>
          </p:cNvSpPr>
          <p:nvPr>
            <p:ph type="sldNum" sz="quarter" idx="10"/>
          </p:nvPr>
        </p:nvSpPr>
        <p:spPr/>
        <p:txBody>
          <a:bodyPr/>
          <a:lstStyle/>
          <a:p>
            <a:fld id="{6933E67E-E95F-4F6E-A635-A42356CFC64D}" type="slidenum">
              <a:rPr lang="en-US" smtClean="0"/>
              <a:t>18</a:t>
            </a:fld>
            <a:endParaRPr lang="en-US" dirty="0"/>
          </a:p>
        </p:txBody>
      </p:sp>
    </p:spTree>
    <p:extLst>
      <p:ext uri="{BB962C8B-B14F-4D97-AF65-F5344CB8AC3E}">
        <p14:creationId xmlns:p14="http://schemas.microsoft.com/office/powerpoint/2010/main" val="194706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Calcitonin Gene-Related Peptide (CGRP)?</a:t>
            </a:r>
          </a:p>
          <a:p>
            <a:r>
              <a:rPr lang="en-GB" sz="1000" dirty="0"/>
              <a:t>CGRP is a 37 amino acid neuropeptide, derived from the gene encoding calcitonin. It exists as two isoforms; α-CGRP in the peripheral and central nervous systems and β-CGRP mainly in the enteric nervous system. </a:t>
            </a:r>
            <a:r>
              <a:rPr lang="el-GR" sz="1000" dirty="0"/>
              <a:t>α-</a:t>
            </a:r>
            <a:r>
              <a:rPr lang="en-GB" sz="1000" dirty="0"/>
              <a:t>CGRP is the predominant form. </a:t>
            </a:r>
          </a:p>
          <a:p>
            <a:endParaRPr lang="en-GB" sz="1000" dirty="0"/>
          </a:p>
          <a:p>
            <a:r>
              <a:rPr lang="en-GB" sz="1000" dirty="0"/>
              <a:t>In the periphery, CGRP mediates vasodilatation whereas centrally, it mediates the transmission of pain and is also  involved in regulatory mechanisms (the latter in the brainstem). </a:t>
            </a:r>
          </a:p>
          <a:p>
            <a:endParaRPr lang="en-GB" sz="1000" dirty="0"/>
          </a:p>
          <a:p>
            <a:r>
              <a:rPr lang="en-GB" sz="1000" dirty="0"/>
              <a:t>CGRP belongs to the calcitonin family of peptides that also includes adrenomedullin, calcitonin, and</a:t>
            </a:r>
          </a:p>
          <a:p>
            <a:r>
              <a:rPr lang="en-GB" sz="1000" dirty="0"/>
              <a:t>amylin, all of which have important physiologic functions.</a:t>
            </a:r>
          </a:p>
          <a:p>
            <a:endParaRPr lang="en-GB"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7705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Calcitonin Gene-Related Peptide (CGRP)?</a:t>
            </a:r>
          </a:p>
          <a:p>
            <a:r>
              <a:rPr lang="en-GB" sz="1000" dirty="0"/>
              <a:t>CGRP is a 37 amino acid neuropeptide, derived from the gene encoding calcitonin. It exists as two isoforms; α-CGRP in the peripheral and central nervous systems and β-CGRP mainly in the enteric nervous system. </a:t>
            </a:r>
            <a:r>
              <a:rPr lang="el-GR" sz="1000" dirty="0"/>
              <a:t>α-</a:t>
            </a:r>
            <a:r>
              <a:rPr lang="en-GB" sz="1000" dirty="0"/>
              <a:t>CGRP is the predominant form. </a:t>
            </a:r>
          </a:p>
          <a:p>
            <a:endParaRPr lang="en-GB" sz="1000" dirty="0"/>
          </a:p>
          <a:p>
            <a:r>
              <a:rPr lang="en-GB" sz="1000" dirty="0"/>
              <a:t>In the periphery, CGRP mediates vasodilatation whereas centrally, it mediates the transmission of pain and is also  involved in regulatory mechanisms (the latter in the brainstem). </a:t>
            </a:r>
          </a:p>
          <a:p>
            <a:endParaRPr lang="en-GB" sz="1000" dirty="0"/>
          </a:p>
          <a:p>
            <a:r>
              <a:rPr lang="en-GB" sz="1000" dirty="0"/>
              <a:t>CGRP belongs to the calcitonin family of peptides that also includes adrenomedullin, calcitonin, and</a:t>
            </a:r>
          </a:p>
          <a:p>
            <a:r>
              <a:rPr lang="en-GB" sz="1000" dirty="0"/>
              <a:t>amylin, all of which have important physiologic functions.</a:t>
            </a:r>
          </a:p>
          <a:p>
            <a:endParaRPr lang="en-GB"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0792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Discovery and structure</a:t>
            </a:r>
          </a:p>
          <a:p>
            <a:r>
              <a:rPr lang="en-GB" sz="1000" dirty="0"/>
              <a:t>CGRP was first discovered over 30 years ago,  when it was realized that alternative</a:t>
            </a:r>
          </a:p>
          <a:p>
            <a:r>
              <a:rPr lang="en-GB" sz="1000" dirty="0"/>
              <a:t>processing of the mRNA for calcitonin in the thyroid of the ageing rat leads to CGRP production.</a:t>
            </a:r>
          </a:p>
          <a:p>
            <a:r>
              <a:rPr lang="en-GB" sz="1000" dirty="0"/>
              <a:t>The two forms of CGRP, </a:t>
            </a:r>
            <a:r>
              <a:rPr lang="el-GR" sz="1000" dirty="0"/>
              <a:t>α</a:t>
            </a:r>
            <a:r>
              <a:rPr lang="en-GB" sz="1000" dirty="0"/>
              <a:t> and βCGRP, are synthesized from two distinct genes at different sites on chromosome 11 in humans.  The CALC I gene can undergo splicing to produce</a:t>
            </a:r>
          </a:p>
          <a:p>
            <a:r>
              <a:rPr lang="en-GB" sz="1000" dirty="0"/>
              <a:t>either calcitonin or </a:t>
            </a:r>
            <a:r>
              <a:rPr lang="el-GR" sz="1000" dirty="0"/>
              <a:t>α</a:t>
            </a:r>
            <a:r>
              <a:rPr lang="en-GB" sz="1000" dirty="0"/>
              <a:t>CGRP; </a:t>
            </a:r>
            <a:r>
              <a:rPr lang="el-GR" sz="1000" dirty="0"/>
              <a:t>β</a:t>
            </a:r>
            <a:r>
              <a:rPr lang="en-GB" sz="1000" dirty="0"/>
              <a:t>CGRP is transcribed from the CALC II gene.</a:t>
            </a:r>
          </a:p>
          <a:p>
            <a:endParaRPr lang="en-GB" sz="1000" dirty="0"/>
          </a:p>
          <a:p>
            <a:r>
              <a:rPr lang="en-GB" sz="1000" dirty="0"/>
              <a:t>Reference</a:t>
            </a:r>
          </a:p>
          <a:p>
            <a:r>
              <a:rPr lang="en-GB" sz="1000" dirty="0"/>
              <a:t>Russell FA et al. Calcitonin Gene-Related Peptide: physiology and pathophysiology. Physiol Rev 2013;94:1099.</a:t>
            </a:r>
          </a:p>
          <a:p>
            <a:endParaRPr lang="en-GB" dirty="0"/>
          </a:p>
        </p:txBody>
      </p:sp>
      <p:sp>
        <p:nvSpPr>
          <p:cNvPr id="4" name="Slide Number Placeholder 3"/>
          <p:cNvSpPr>
            <a:spLocks noGrp="1"/>
          </p:cNvSpPr>
          <p:nvPr>
            <p:ph type="sldNum" sz="quarter" idx="10"/>
          </p:nvPr>
        </p:nvSpPr>
        <p:spPr/>
        <p:txBody>
          <a:bodyPr/>
          <a:lstStyle/>
          <a:p>
            <a:fld id="{6933E67E-E95F-4F6E-A635-A42356CFC64D}" type="slidenum">
              <a:rPr lang="en-US" smtClean="0"/>
              <a:t>3</a:t>
            </a:fld>
            <a:endParaRPr lang="en-US" dirty="0"/>
          </a:p>
        </p:txBody>
      </p:sp>
    </p:spTree>
    <p:extLst>
      <p:ext uri="{BB962C8B-B14F-4D97-AF65-F5344CB8AC3E}">
        <p14:creationId xmlns:p14="http://schemas.microsoft.com/office/powerpoint/2010/main" val="253118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177" y="4478927"/>
            <a:ext cx="5486400" cy="3600450"/>
          </a:xfrm>
        </p:spPr>
        <p:txBody>
          <a:bodyPr/>
          <a:lstStyle/>
          <a:p>
            <a:r>
              <a:rPr lang="en-US" sz="1000" b="1" dirty="0"/>
              <a:t>Where does CGRP bind?</a:t>
            </a:r>
          </a:p>
          <a:p>
            <a:r>
              <a:rPr lang="en-GB" sz="1000" dirty="0"/>
              <a:t>CGRP binds with high affinity to the CGRP receptor, which is a heterotrimer, i.e. derived from two or more different (but similar) monomers. Specifically, the CGRP receptor complex consists of the calcitonin-like receptor (CLR), a 7 transmembrane Gs protein coupled structure, and the receptor activity-modifying protein (RAMP1). A small intracellular protein component, called receptor component protein (RCP), links the receptor to the intracellular signalling pathway.</a:t>
            </a:r>
          </a:p>
          <a:p>
            <a:endParaRPr lang="en-GB" dirty="0"/>
          </a:p>
          <a:p>
            <a:r>
              <a:rPr lang="en-GB" sz="900" dirty="0"/>
              <a:t>Reference</a:t>
            </a:r>
          </a:p>
          <a:p>
            <a:r>
              <a:rPr lang="en-US" sz="900" dirty="0"/>
              <a:t>Karsan N, Goadsby PJ. </a:t>
            </a:r>
            <a:r>
              <a:rPr lang="en-GB" sz="900" dirty="0"/>
              <a:t>CGRP Mechanism Antagonists and Migraine Management. Curr Neurol Neurosci Rep 2015;15:25.</a:t>
            </a:r>
            <a:endParaRPr lang="en-US" sz="900" dirty="0"/>
          </a:p>
        </p:txBody>
      </p:sp>
      <p:sp>
        <p:nvSpPr>
          <p:cNvPr id="4" name="Slide Number Placeholder 3"/>
          <p:cNvSpPr>
            <a:spLocks noGrp="1"/>
          </p:cNvSpPr>
          <p:nvPr>
            <p:ph type="sldNum" sz="quarter" idx="10"/>
          </p:nvPr>
        </p:nvSpPr>
        <p:spPr/>
        <p:txBody>
          <a:bodyPr/>
          <a:lstStyle/>
          <a:p>
            <a:fld id="{6933E67E-E95F-4F6E-A635-A42356CFC64D}" type="slidenum">
              <a:rPr lang="en-US" smtClean="0"/>
              <a:t>4</a:t>
            </a:fld>
            <a:endParaRPr lang="en-US" dirty="0"/>
          </a:p>
        </p:txBody>
      </p:sp>
    </p:spTree>
    <p:extLst>
      <p:ext uri="{BB962C8B-B14F-4D97-AF65-F5344CB8AC3E}">
        <p14:creationId xmlns:p14="http://schemas.microsoft.com/office/powerpoint/2010/main" val="3108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5468" y="4400550"/>
            <a:ext cx="5486400" cy="3600450"/>
          </a:xfrm>
        </p:spPr>
        <p:txBody>
          <a:bodyPr/>
          <a:lstStyle/>
          <a:p>
            <a:r>
              <a:rPr lang="en-GB" sz="1000" b="1" dirty="0"/>
              <a:t>Where are CGRP and its receptors located?</a:t>
            </a:r>
          </a:p>
          <a:p>
            <a:r>
              <a:rPr lang="en-GB" sz="1000" dirty="0"/>
              <a:t>Immunohistochemical staining with recently developed CRP receptor antibodies specifically recognizing a fusion protein of the extracellular domains of RAMP1 and CLR that comprise</a:t>
            </a:r>
          </a:p>
          <a:p>
            <a:r>
              <a:rPr lang="en-GB" sz="1000" dirty="0"/>
              <a:t>the CGRP binding pocket at the CGRP receptor in monkey and man have been used to map CGRP receptor localisation. </a:t>
            </a:r>
          </a:p>
          <a:p>
            <a:r>
              <a:rPr lang="en-GB" sz="1000" dirty="0"/>
              <a:t>CGRP receptors were shown to be localised in human vascular smooth muscle cells of dural</a:t>
            </a:r>
          </a:p>
          <a:p>
            <a:r>
              <a:rPr lang="en-GB" sz="1000" dirty="0"/>
              <a:t>meningeal arteries and neurons in the trigeminal ganglion, as well neurons and satellite glial cells in the trigeminal ganglion, and in neurons in the spinal trigeminal nucleus caudalis.</a:t>
            </a:r>
          </a:p>
          <a:p>
            <a:endParaRPr lang="en-GB" sz="1000" dirty="0"/>
          </a:p>
          <a:p>
            <a:r>
              <a:rPr lang="en-GB" sz="1000" b="1" dirty="0"/>
              <a:t>Reference</a:t>
            </a:r>
          </a:p>
          <a:p>
            <a:r>
              <a:rPr lang="en-GB" sz="1000" dirty="0"/>
              <a:t>Miller S et al. Immunohistochemical localization of the calcitonin gene-related peptide binding site in the primate trigeminovascular system using functional antagonists antibodies. Neuroscience  2016;328:165–183</a:t>
            </a:r>
            <a:endParaRPr lang="en-US" sz="1000" dirty="0"/>
          </a:p>
        </p:txBody>
      </p:sp>
      <p:sp>
        <p:nvSpPr>
          <p:cNvPr id="4" name="Slide Number Placeholder 3"/>
          <p:cNvSpPr>
            <a:spLocks noGrp="1"/>
          </p:cNvSpPr>
          <p:nvPr>
            <p:ph type="sldNum" sz="quarter" idx="10"/>
          </p:nvPr>
        </p:nvSpPr>
        <p:spPr/>
        <p:txBody>
          <a:bodyPr/>
          <a:lstStyle/>
          <a:p>
            <a:fld id="{6933E67E-E95F-4F6E-A635-A42356CFC64D}" type="slidenum">
              <a:rPr lang="en-US" smtClean="0"/>
              <a:t>5</a:t>
            </a:fld>
            <a:endParaRPr lang="en-US" dirty="0"/>
          </a:p>
        </p:txBody>
      </p:sp>
    </p:spTree>
    <p:extLst>
      <p:ext uri="{BB962C8B-B14F-4D97-AF65-F5344CB8AC3E}">
        <p14:creationId xmlns:p14="http://schemas.microsoft.com/office/powerpoint/2010/main" val="24816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Where are  CGRP and CGRP receptors in the trigeminal ganglion?</a:t>
            </a:r>
          </a:p>
          <a:p>
            <a:r>
              <a:rPr lang="en-US" sz="1000" dirty="0"/>
              <a:t>The binding of CGRP and CGRP receptors in the trigeminal ganglion has attracted interest given that the trigeminovascular system is involved in the regulation of the</a:t>
            </a:r>
          </a:p>
          <a:p>
            <a:r>
              <a:rPr lang="en-US" sz="1000" dirty="0"/>
              <a:t>the cranial blood vessels and plays a role in pain transmission. </a:t>
            </a:r>
          </a:p>
          <a:p>
            <a:endParaRPr lang="en-US" sz="1000" dirty="0"/>
          </a:p>
          <a:p>
            <a:r>
              <a:rPr lang="en-US" sz="1000" dirty="0"/>
              <a:t>Experimental immunofluorescence studies of CGRP binding in the trigeminal ganglion in rats and humans has shown that CGRP is predominantly expressed in small or medium sized neurons, as well as very thin unmyelinated nerve fibers. </a:t>
            </a:r>
          </a:p>
          <a:p>
            <a:r>
              <a:rPr lang="en-US" sz="1000" dirty="0"/>
              <a:t>In contrast, CGRP receptor components are expressed mainly in larger neurons and in satellite glial cells; the latter are thought to play an important role in inflammation and pain.</a:t>
            </a:r>
          </a:p>
          <a:p>
            <a:endParaRPr lang="en-US" dirty="0"/>
          </a:p>
          <a:p>
            <a:r>
              <a:rPr lang="en-GB" sz="1000" dirty="0"/>
              <a:t>References</a:t>
            </a:r>
          </a:p>
          <a:p>
            <a:r>
              <a:rPr lang="en-US" sz="1000" dirty="0"/>
              <a:t>Eftekhari S et al. Localization of CGRP, CGRPreceptor, PACAP and glutamate in trigeminal ganglion. Relation to the blood–brain barrier. Brain Res 2015;1600:93.</a:t>
            </a:r>
          </a:p>
          <a:p>
            <a:r>
              <a:rPr lang="en-GB" sz="1000" dirty="0"/>
              <a:t>Eftekhari S, Edvinsson L. Possible sites of action of the new calcitonin gene related peptide receptor antagonists. Ther Adv Neurol Disord 2010;3:369.</a:t>
            </a:r>
            <a:endParaRPr lang="en-US" sz="1000" dirty="0"/>
          </a:p>
          <a:p>
            <a:r>
              <a:rPr lang="en-US" sz="1000" dirty="0"/>
              <a:t>Raddant AC, Russo AF. Calcitonin gene-related peptide in migraine: intersection of peripheral inflammation and central modulation.Expert Rev Mol Med 2011;13:e36.</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6540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E6583-4394-4BDC-A028-F255DCCB1621}" type="slidenum">
              <a:rPr lang="en-US" smtClean="0"/>
              <a:t>7</a:t>
            </a:fld>
            <a:endParaRPr lang="en-US" dirty="0"/>
          </a:p>
        </p:txBody>
      </p:sp>
    </p:spTree>
    <p:extLst>
      <p:ext uri="{BB962C8B-B14F-4D97-AF65-F5344CB8AC3E}">
        <p14:creationId xmlns:p14="http://schemas.microsoft.com/office/powerpoint/2010/main" val="341717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is a potent vasodilator of cerebral arteries</a:t>
            </a:r>
            <a:endParaRPr lang="en-GB" sz="1000" dirty="0"/>
          </a:p>
          <a:p>
            <a:endParaRPr lang="en-GB" sz="1000" dirty="0"/>
          </a:p>
          <a:p>
            <a:r>
              <a:rPr lang="en-GB" sz="1000" dirty="0"/>
              <a:t>In early studies, nerve fibres containing CGRP-immunoreactivity were demonstrated around cerebral blood vessels. The origin of these nerve fibres was thought to be the trigeminal ganglion.  In vitro studies showed that while CGRP was colocalized with substance P in neurons in the trigeminal ganglia, CGRP was a significantly more potent dilator of cerebral blood vessels than substance P.  </a:t>
            </a:r>
          </a:p>
          <a:p>
            <a:endParaRPr lang="en-GB" dirty="0"/>
          </a:p>
          <a:p>
            <a:r>
              <a:rPr lang="en-GB" sz="900" dirty="0"/>
              <a:t>Reference</a:t>
            </a:r>
          </a:p>
          <a:p>
            <a:r>
              <a:rPr lang="en-GB" sz="900" dirty="0"/>
              <a:t>McCulloch J et al. Calcitonin gene-related peptide: functional role in cerebrovascular regulation. </a:t>
            </a:r>
            <a:r>
              <a:rPr lang="pl-PL" sz="900" dirty="0"/>
              <a:t>Proc Natl Acad Sci U S A 1986;83:5731-5</a:t>
            </a:r>
            <a:r>
              <a:rPr lang="en-GB" sz="900" dirty="0"/>
              <a:t>.</a:t>
            </a:r>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8</a:t>
            </a:fld>
            <a:endParaRPr lang="en-US" dirty="0"/>
          </a:p>
        </p:txBody>
      </p:sp>
    </p:spTree>
    <p:extLst>
      <p:ext uri="{BB962C8B-B14F-4D97-AF65-F5344CB8AC3E}">
        <p14:creationId xmlns:p14="http://schemas.microsoft.com/office/powerpoint/2010/main" val="6701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and the trigeminovascular system</a:t>
            </a:r>
          </a:p>
          <a:p>
            <a:endParaRPr lang="en-GB" sz="1000" dirty="0"/>
          </a:p>
          <a:p>
            <a:r>
              <a:rPr lang="en-GB" sz="1000" dirty="0"/>
              <a:t>The trigeminovascular system is involved in the regulation of the cranial blood vessels and plays a key role in the transmission of pain. </a:t>
            </a:r>
          </a:p>
          <a:p>
            <a:endParaRPr lang="en-GB" sz="1000" dirty="0"/>
          </a:p>
          <a:p>
            <a:r>
              <a:rPr lang="en-GB" sz="1000" dirty="0"/>
              <a:t>CGRP receptors are widely distributed in the trigeminovascular system, which suggests that this neuropeptide may play a role in migraine pathophysiology. This schematic figure gives an overview of potential CGRP and CGRP-responsive receptor expression in this system. Studies have shown that CGRP is synthesized and released from the trigeminal ganglia neurons that innervate the cranial blood vessels. CGRP also acts as a neurotransmitter in the trigeminal ganglion and second-order neurons in the trigeminal nucleus caudalis to facilitate transmission of pain. </a:t>
            </a:r>
          </a:p>
          <a:p>
            <a:endParaRPr lang="en-GB" dirty="0"/>
          </a:p>
          <a:p>
            <a:r>
              <a:rPr lang="en-GB" sz="900" dirty="0"/>
              <a:t>Reference</a:t>
            </a:r>
          </a:p>
          <a:p>
            <a:r>
              <a:rPr lang="en-GB" sz="900" dirty="0"/>
              <a:t>Walker CS, Hay DL. CGRP in the trigeminovascular system: a role for CGRP, adrenomedullin and amylin receptors? Brit J Pharmcol 2013;170 :1293.</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3E67E-E95F-4F6E-A635-A42356CFC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692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rgbClr val="5F0EAA"/>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
        <p:nvSpPr>
          <p:cNvPr id="13" name="Rectangle 12"/>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412192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234885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30240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262203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83327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04349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387661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91354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30295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672559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053013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5414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958616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581215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040877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301722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049182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48810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5/23/2017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313957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633306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1020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5/23/2017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8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5/23/2017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6396757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86" r:id="rId19"/>
    <p:sldLayoutId id="214749348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5" name="Title 1"/>
          <p:cNvSpPr>
            <a:spLocks noGrp="1"/>
          </p:cNvSpPr>
          <p:nvPr>
            <p:ph type="title"/>
          </p:nvPr>
        </p:nvSpPr>
        <p:spPr>
          <a:xfrm>
            <a:off x="685801" y="3322413"/>
            <a:ext cx="5705060" cy="1085273"/>
          </a:xfrm>
        </p:spPr>
        <p:txBody>
          <a:bodyPr>
            <a:normAutofit fontScale="90000"/>
          </a:bodyPr>
          <a:lstStyle/>
          <a:p>
            <a:pPr>
              <a:lnSpc>
                <a:spcPct val="120000"/>
              </a:lnSpc>
            </a:pPr>
            <a:r>
              <a:rPr lang="en-US" sz="2800" dirty="0">
                <a:solidFill>
                  <a:schemeClr val="bg1"/>
                </a:solidFill>
              </a:rPr>
              <a:t>*Calcitonin gene-related peptide</a:t>
            </a:r>
          </a:p>
        </p:txBody>
      </p:sp>
      <p:sp>
        <p:nvSpPr>
          <p:cNvPr id="6" name="Title 1"/>
          <p:cNvSpPr txBox="1">
            <a:spLocks/>
          </p:cNvSpPr>
          <p:nvPr/>
        </p:nvSpPr>
        <p:spPr>
          <a:xfrm>
            <a:off x="685800" y="1636775"/>
            <a:ext cx="7633252" cy="1423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A background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To cgrp* and its receptor</a:t>
            </a:r>
          </a:p>
        </p:txBody>
      </p:sp>
      <p:cxnSp>
        <p:nvCxnSpPr>
          <p:cNvPr id="7" name="Straight Connector 6"/>
          <p:cNvCxnSpPr>
            <a:cxnSpLocks/>
          </p:cNvCxnSpPr>
          <p:nvPr/>
        </p:nvCxnSpPr>
        <p:spPr>
          <a:xfrm>
            <a:off x="800485" y="3222352"/>
            <a:ext cx="6793011"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504" y="0"/>
            <a:ext cx="9144000" cy="1662752"/>
          </a:xfrm>
          <a:prstGeom prst="rect">
            <a:avLst/>
          </a:prstGeom>
        </p:spPr>
      </p:pic>
      <p:pic>
        <p:nvPicPr>
          <p:cNvPr id="9" name="Picture 8"/>
          <p:cNvPicPr>
            <a:picLocks noChangeAspect="1"/>
          </p:cNvPicPr>
          <p:nvPr/>
        </p:nvPicPr>
        <p:blipFill>
          <a:blip r:embed="rId5"/>
          <a:stretch>
            <a:fillRect/>
          </a:stretch>
        </p:blipFill>
        <p:spPr>
          <a:xfrm>
            <a:off x="784105" y="323997"/>
            <a:ext cx="3866765" cy="803241"/>
          </a:xfrm>
          <a:prstGeom prst="rect">
            <a:avLst/>
          </a:prstGeom>
        </p:spPr>
      </p:pic>
    </p:spTree>
    <p:extLst>
      <p:ext uri="{BB962C8B-B14F-4D97-AF65-F5344CB8AC3E}">
        <p14:creationId xmlns:p14="http://schemas.microsoft.com/office/powerpoint/2010/main" val="292372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Trigeminal ganglion stimulation increases CGRP in the cranial circulation</a:t>
            </a:r>
          </a:p>
        </p:txBody>
      </p:sp>
      <p:sp>
        <p:nvSpPr>
          <p:cNvPr id="3" name="Text Placeholder 2"/>
          <p:cNvSpPr>
            <a:spLocks noGrp="1"/>
          </p:cNvSpPr>
          <p:nvPr>
            <p:ph type="body" sz="quarter" idx="10"/>
          </p:nvPr>
        </p:nvSpPr>
        <p:spPr>
          <a:xfrm>
            <a:off x="4685211" y="1574921"/>
            <a:ext cx="4223374" cy="1325034"/>
          </a:xfrm>
          <a:ln>
            <a:solidFill>
              <a:srgbClr val="002060"/>
            </a:solidFill>
          </a:ln>
        </p:spPr>
        <p:txBody>
          <a:bodyPr>
            <a:noAutofit/>
          </a:bodyPr>
          <a:lstStyle/>
          <a:p>
            <a:pPr marL="285750" indent="-285750">
              <a:buFont typeface="Arial" panose="020B0604020202020204" pitchFamily="34" charset="0"/>
              <a:buChar char="•"/>
            </a:pPr>
            <a:r>
              <a:rPr lang="en-GB" sz="1400" dirty="0">
                <a:solidFill>
                  <a:srgbClr val="000000"/>
                </a:solidFill>
              </a:rPr>
              <a:t>Electrical stimulation of the trigeminal ganglion increased levels of substance P-like and CGRP-like immunoreactivity.</a:t>
            </a:r>
          </a:p>
          <a:p>
            <a:pPr marL="285750" indent="-285750">
              <a:buFont typeface="Arial" panose="020B0604020202020204" pitchFamily="34" charset="0"/>
              <a:buChar char="•"/>
            </a:pPr>
            <a:r>
              <a:rPr lang="en-GB" sz="1400" dirty="0">
                <a:solidFill>
                  <a:srgbClr val="000000"/>
                </a:solidFill>
              </a:rPr>
              <a:t>These findings suggested a putative role of these peptides in the pathophysiology of migraine.</a:t>
            </a:r>
            <a:endParaRPr lang="en-US" sz="1400" dirty="0">
              <a:solidFill>
                <a:srgbClr val="000000"/>
              </a:solidFill>
            </a:endParaRPr>
          </a:p>
        </p:txBody>
      </p:sp>
      <p:sp>
        <p:nvSpPr>
          <p:cNvPr id="4" name="Text Placeholder 3"/>
          <p:cNvSpPr>
            <a:spLocks noGrp="1"/>
          </p:cNvSpPr>
          <p:nvPr>
            <p:ph type="body" sz="quarter" idx="11"/>
          </p:nvPr>
        </p:nvSpPr>
        <p:spPr>
          <a:xfrm>
            <a:off x="107950" y="4686300"/>
            <a:ext cx="6601367" cy="339725"/>
          </a:xfrm>
        </p:spPr>
        <p:txBody>
          <a:bodyPr/>
          <a:lstStyle/>
          <a:p>
            <a:r>
              <a:rPr lang="en-US" dirty="0"/>
              <a:t>Goadsby PJ et al.</a:t>
            </a:r>
            <a:r>
              <a:rPr lang="de-DE" dirty="0"/>
              <a:t> Ann Neurol 1988;23:193-6.</a:t>
            </a:r>
            <a:r>
              <a:rPr lang="en-US" dirty="0"/>
              <a:t> </a:t>
            </a:r>
          </a:p>
        </p:txBody>
      </p:sp>
      <p:pic>
        <p:nvPicPr>
          <p:cNvPr id="6" name="Picture 5"/>
          <p:cNvPicPr>
            <a:picLocks noChangeAspect="1"/>
          </p:cNvPicPr>
          <p:nvPr/>
        </p:nvPicPr>
        <p:blipFill>
          <a:blip r:embed="rId3"/>
          <a:stretch>
            <a:fillRect/>
          </a:stretch>
        </p:blipFill>
        <p:spPr>
          <a:xfrm>
            <a:off x="854525" y="857683"/>
            <a:ext cx="3604264" cy="3328738"/>
          </a:xfrm>
          <a:prstGeom prst="rect">
            <a:avLst/>
          </a:prstGeom>
        </p:spPr>
      </p:pic>
    </p:spTree>
    <p:extLst>
      <p:ext uri="{BB962C8B-B14F-4D97-AF65-F5344CB8AC3E}">
        <p14:creationId xmlns:p14="http://schemas.microsoft.com/office/powerpoint/2010/main" val="255101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levels are increased in migraine sufferers</a:t>
            </a:r>
          </a:p>
        </p:txBody>
      </p:sp>
      <p:sp>
        <p:nvSpPr>
          <p:cNvPr id="3" name="Text Placeholder 2"/>
          <p:cNvSpPr>
            <a:spLocks noGrp="1"/>
          </p:cNvSpPr>
          <p:nvPr>
            <p:ph type="body" sz="quarter" idx="10"/>
          </p:nvPr>
        </p:nvSpPr>
        <p:spPr>
          <a:xfrm>
            <a:off x="5046627" y="1574920"/>
            <a:ext cx="3861958" cy="1351159"/>
          </a:xfrm>
          <a:ln>
            <a:solidFill>
              <a:srgbClr val="002060"/>
            </a:solidFill>
          </a:ln>
        </p:spPr>
        <p:txBody>
          <a:bodyPr>
            <a:noAutofit/>
          </a:bodyPr>
          <a:lstStyle/>
          <a:p>
            <a:pPr marL="285750" indent="-285750">
              <a:buFont typeface="Arial" panose="020B0604020202020204" pitchFamily="34" charset="0"/>
              <a:buChar char="•"/>
            </a:pPr>
            <a:r>
              <a:rPr lang="en-GB" sz="1400" dirty="0">
                <a:solidFill>
                  <a:srgbClr val="000000"/>
                </a:solidFill>
              </a:rPr>
              <a:t>During migraine attacks (with or without aura) CGRP levels increase in the extracerebral circulation (external jugular blood)</a:t>
            </a:r>
          </a:p>
          <a:p>
            <a:pPr marL="285750" indent="-285750">
              <a:buFont typeface="Arial" panose="020B0604020202020204" pitchFamily="34" charset="0"/>
              <a:buChar char="•"/>
            </a:pPr>
            <a:r>
              <a:rPr lang="en-GB" sz="1400" dirty="0">
                <a:solidFill>
                  <a:srgbClr val="000000"/>
                </a:solidFill>
              </a:rPr>
              <a:t>Only CGRP levels are elevated; there is no change in other peptides thought to be involved in pain transmission</a:t>
            </a:r>
            <a:endParaRPr lang="en-US" sz="1400" dirty="0">
              <a:solidFill>
                <a:srgbClr val="000000"/>
              </a:solidFill>
            </a:endParaRPr>
          </a:p>
        </p:txBody>
      </p:sp>
      <p:sp>
        <p:nvSpPr>
          <p:cNvPr id="4" name="Text Placeholder 3"/>
          <p:cNvSpPr>
            <a:spLocks noGrp="1"/>
          </p:cNvSpPr>
          <p:nvPr>
            <p:ph type="body" sz="quarter" idx="11"/>
          </p:nvPr>
        </p:nvSpPr>
        <p:spPr>
          <a:xfrm>
            <a:off x="107950" y="4686300"/>
            <a:ext cx="6601367" cy="339725"/>
          </a:xfrm>
        </p:spPr>
        <p:txBody>
          <a:bodyPr/>
          <a:lstStyle/>
          <a:p>
            <a:r>
              <a:rPr lang="en-US" dirty="0"/>
              <a:t>Goadsby PJ et al. </a:t>
            </a:r>
            <a:r>
              <a:rPr lang="de-DE" dirty="0"/>
              <a:t>Ann Neurol 1990;28:183-7.</a:t>
            </a:r>
            <a:endParaRPr lang="en-US" dirty="0"/>
          </a:p>
        </p:txBody>
      </p:sp>
      <p:cxnSp>
        <p:nvCxnSpPr>
          <p:cNvPr id="7" name="Straight Connector 6"/>
          <p:cNvCxnSpPr/>
          <p:nvPr/>
        </p:nvCxnSpPr>
        <p:spPr>
          <a:xfrm>
            <a:off x="4930114" y="1940681"/>
            <a:ext cx="0" cy="1186784"/>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705965" y="815636"/>
            <a:ext cx="4258181" cy="3648788"/>
          </a:xfrm>
          <a:prstGeom prst="rect">
            <a:avLst/>
          </a:prstGeom>
        </p:spPr>
      </p:pic>
    </p:spTree>
    <p:extLst>
      <p:ext uri="{BB962C8B-B14F-4D97-AF65-F5344CB8AC3E}">
        <p14:creationId xmlns:p14="http://schemas.microsoft.com/office/powerpoint/2010/main" val="424283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Triptans suppress CGRP release from trigeminal nerves</a:t>
            </a:r>
          </a:p>
        </p:txBody>
      </p:sp>
      <p:sp>
        <p:nvSpPr>
          <p:cNvPr id="4" name="Text Placeholder 3"/>
          <p:cNvSpPr>
            <a:spLocks noGrp="1"/>
          </p:cNvSpPr>
          <p:nvPr>
            <p:ph type="body" sz="quarter" idx="11"/>
          </p:nvPr>
        </p:nvSpPr>
        <p:spPr>
          <a:xfrm>
            <a:off x="107950" y="4686300"/>
            <a:ext cx="6601367" cy="339725"/>
          </a:xfrm>
        </p:spPr>
        <p:txBody>
          <a:bodyPr/>
          <a:lstStyle/>
          <a:p>
            <a:r>
              <a:rPr lang="en-US" dirty="0"/>
              <a:t>Goadsby PJ et al. </a:t>
            </a:r>
            <a:r>
              <a:rPr lang="de-DE" dirty="0"/>
              <a:t>Ann Neurol 1993;33:48-56</a:t>
            </a:r>
            <a:endParaRPr lang="en-US" dirty="0"/>
          </a:p>
        </p:txBody>
      </p:sp>
      <p:pic>
        <p:nvPicPr>
          <p:cNvPr id="6" name="Picture 5"/>
          <p:cNvPicPr>
            <a:picLocks noChangeAspect="1"/>
          </p:cNvPicPr>
          <p:nvPr/>
        </p:nvPicPr>
        <p:blipFill>
          <a:blip r:embed="rId3"/>
          <a:stretch>
            <a:fillRect/>
          </a:stretch>
        </p:blipFill>
        <p:spPr>
          <a:xfrm>
            <a:off x="905841" y="1898092"/>
            <a:ext cx="3025306" cy="2147640"/>
          </a:xfrm>
          <a:prstGeom prst="rect">
            <a:avLst/>
          </a:prstGeom>
        </p:spPr>
      </p:pic>
      <p:sp>
        <p:nvSpPr>
          <p:cNvPr id="15" name="TextBox 14"/>
          <p:cNvSpPr txBox="1"/>
          <p:nvPr/>
        </p:nvSpPr>
        <p:spPr>
          <a:xfrm>
            <a:off x="4728755" y="3470089"/>
            <a:ext cx="3500845" cy="738664"/>
          </a:xfrm>
          <a:prstGeom prst="rect">
            <a:avLst/>
          </a:prstGeom>
          <a:noFill/>
          <a:ln>
            <a:solidFill>
              <a:srgbClr val="7030A0"/>
            </a:solidFill>
          </a:ln>
        </p:spPr>
        <p:txBody>
          <a:bodyPr wrap="square" rtlCol="0">
            <a:spAutoFit/>
          </a:bodyPr>
          <a:lstStyle/>
          <a:p>
            <a:r>
              <a:rPr lang="en-GB" sz="1400" dirty="0"/>
              <a:t>Treatment with sumatriptan normalized the increase in CGRP levels seen in acute migraine, with relief of headache pain</a:t>
            </a:r>
            <a:endParaRPr lang="en-US" sz="1400" dirty="0"/>
          </a:p>
        </p:txBody>
      </p:sp>
      <p:sp>
        <p:nvSpPr>
          <p:cNvPr id="17" name="TextBox 16"/>
          <p:cNvSpPr txBox="1"/>
          <p:nvPr/>
        </p:nvSpPr>
        <p:spPr>
          <a:xfrm>
            <a:off x="487680" y="794910"/>
            <a:ext cx="3511618" cy="738664"/>
          </a:xfrm>
          <a:prstGeom prst="rect">
            <a:avLst/>
          </a:prstGeom>
          <a:noFill/>
          <a:ln>
            <a:solidFill>
              <a:srgbClr val="7030A0"/>
            </a:solidFill>
          </a:ln>
        </p:spPr>
        <p:txBody>
          <a:bodyPr wrap="square" rtlCol="0">
            <a:spAutoFit/>
          </a:bodyPr>
          <a:lstStyle/>
          <a:p>
            <a:r>
              <a:rPr lang="en-GB" sz="1400" dirty="0"/>
              <a:t>Sumatriptan acts via presynaptic 5-HT1B/D receptors to suppress CGRP release from trigeminal nerves</a:t>
            </a:r>
            <a:endParaRPr lang="en-US" sz="1400" dirty="0"/>
          </a:p>
        </p:txBody>
      </p:sp>
      <p:pic>
        <p:nvPicPr>
          <p:cNvPr id="5" name="Picture 4"/>
          <p:cNvPicPr>
            <a:picLocks noChangeAspect="1"/>
          </p:cNvPicPr>
          <p:nvPr/>
        </p:nvPicPr>
        <p:blipFill>
          <a:blip r:embed="rId4"/>
          <a:stretch>
            <a:fillRect/>
          </a:stretch>
        </p:blipFill>
        <p:spPr>
          <a:xfrm>
            <a:off x="5156358" y="521800"/>
            <a:ext cx="3073242" cy="2907366"/>
          </a:xfrm>
          <a:prstGeom prst="rect">
            <a:avLst/>
          </a:prstGeom>
        </p:spPr>
      </p:pic>
    </p:spTree>
    <p:extLst>
      <p:ext uri="{BB962C8B-B14F-4D97-AF65-F5344CB8AC3E}">
        <p14:creationId xmlns:p14="http://schemas.microsoft.com/office/powerpoint/2010/main" val="153524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3"/>
            <a:ext cx="8908585" cy="396488"/>
          </a:xfrm>
        </p:spPr>
        <p:txBody>
          <a:bodyPr/>
          <a:lstStyle/>
          <a:p>
            <a:r>
              <a:rPr lang="en-GB" dirty="0"/>
              <a:t>Acute treatment with CGRP receptor blockers provides relief of migraine headache</a:t>
            </a:r>
            <a:endParaRPr lang="en-US" dirty="0"/>
          </a:p>
        </p:txBody>
      </p:sp>
      <p:sp>
        <p:nvSpPr>
          <p:cNvPr id="3" name="Text Placeholder 2"/>
          <p:cNvSpPr>
            <a:spLocks noGrp="1"/>
          </p:cNvSpPr>
          <p:nvPr>
            <p:ph type="body" sz="quarter" idx="10"/>
          </p:nvPr>
        </p:nvSpPr>
        <p:spPr>
          <a:xfrm>
            <a:off x="154826" y="1369126"/>
            <a:ext cx="1758850" cy="1828510"/>
          </a:xfrm>
          <a:ln>
            <a:solidFill>
              <a:srgbClr val="7030A0"/>
            </a:solidFill>
          </a:ln>
        </p:spPr>
        <p:txBody>
          <a:bodyPr>
            <a:noAutofit/>
          </a:bodyPr>
          <a:lstStyle/>
          <a:p>
            <a:r>
              <a:rPr lang="en-GB" sz="1400" dirty="0">
                <a:solidFill>
                  <a:srgbClr val="000000"/>
                </a:solidFill>
              </a:rPr>
              <a:t>Olcegepant, the first potent and selective non-peptide antagonist of the CGRP receptor, was shown to be  effective in treating acute migraine</a:t>
            </a:r>
            <a:endParaRPr lang="en-GB" sz="1600" dirty="0">
              <a:solidFill>
                <a:srgbClr val="000000"/>
              </a:solidFill>
            </a:endParaRPr>
          </a:p>
          <a:p>
            <a:endParaRPr lang="en-GB" sz="1600" dirty="0">
              <a:solidFill>
                <a:srgbClr val="000000"/>
              </a:solidFill>
            </a:endParaRPr>
          </a:p>
          <a:p>
            <a:endParaRPr lang="en-GB" sz="1600" dirty="0">
              <a:solidFill>
                <a:srgbClr val="000000"/>
              </a:solidFill>
            </a:endParaRPr>
          </a:p>
          <a:p>
            <a:endParaRPr lang="en-GB" sz="1600" dirty="0">
              <a:solidFill>
                <a:srgbClr val="000000"/>
              </a:solidFill>
            </a:endParaRPr>
          </a:p>
        </p:txBody>
      </p:sp>
      <p:sp>
        <p:nvSpPr>
          <p:cNvPr id="4" name="Text Placeholder 3"/>
          <p:cNvSpPr>
            <a:spLocks noGrp="1"/>
          </p:cNvSpPr>
          <p:nvPr>
            <p:ph type="body" sz="quarter" idx="11"/>
          </p:nvPr>
        </p:nvSpPr>
        <p:spPr>
          <a:xfrm>
            <a:off x="154826" y="4686300"/>
            <a:ext cx="6554491" cy="339725"/>
          </a:xfrm>
        </p:spPr>
        <p:txBody>
          <a:bodyPr/>
          <a:lstStyle/>
          <a:p>
            <a:r>
              <a:rPr lang="en-US" dirty="0"/>
              <a:t>Edvinsson L, Linde M. </a:t>
            </a:r>
            <a:r>
              <a:rPr lang="fr-FR" dirty="0"/>
              <a:t>Lancet 2010;376:645-55. Olesen J et al.</a:t>
            </a:r>
            <a:r>
              <a:rPr lang="pt-BR" dirty="0"/>
              <a:t> N Engl J Med 2004;350:1104-10.</a:t>
            </a:r>
            <a:r>
              <a:rPr lang="fr-FR" dirty="0"/>
              <a:t> </a:t>
            </a:r>
            <a:endParaRPr lang="en-US" dirty="0"/>
          </a:p>
        </p:txBody>
      </p:sp>
      <p:pic>
        <p:nvPicPr>
          <p:cNvPr id="6" name="Picture 5"/>
          <p:cNvPicPr>
            <a:picLocks noChangeAspect="1"/>
          </p:cNvPicPr>
          <p:nvPr/>
        </p:nvPicPr>
        <p:blipFill>
          <a:blip r:embed="rId3"/>
          <a:stretch>
            <a:fillRect/>
          </a:stretch>
        </p:blipFill>
        <p:spPr>
          <a:xfrm>
            <a:off x="2141345" y="890641"/>
            <a:ext cx="4742827" cy="1293977"/>
          </a:xfrm>
          <a:prstGeom prst="rect">
            <a:avLst/>
          </a:prstGeom>
        </p:spPr>
      </p:pic>
      <p:sp>
        <p:nvSpPr>
          <p:cNvPr id="8" name="TextBox 7"/>
          <p:cNvSpPr txBox="1"/>
          <p:nvPr/>
        </p:nvSpPr>
        <p:spPr>
          <a:xfrm>
            <a:off x="7111841" y="1483162"/>
            <a:ext cx="1776550" cy="1600438"/>
          </a:xfrm>
          <a:prstGeom prst="rect">
            <a:avLst/>
          </a:prstGeom>
          <a:noFill/>
          <a:ln>
            <a:solidFill>
              <a:srgbClr val="7030A0"/>
            </a:solidFill>
          </a:ln>
        </p:spPr>
        <p:txBody>
          <a:bodyPr wrap="square" rtlCol="0">
            <a:spAutoFit/>
          </a:bodyPr>
          <a:lstStyle/>
          <a:p>
            <a:r>
              <a:rPr lang="en-GB" sz="1400" dirty="0">
                <a:solidFill>
                  <a:srgbClr val="000000"/>
                </a:solidFill>
              </a:rPr>
              <a:t>However, as some of agents had a number of issues, including liver toxicity, new approaches that target CGRP or its receptor are needed. </a:t>
            </a:r>
            <a:endParaRPr lang="en-US" sz="1400" dirty="0">
              <a:solidFill>
                <a:srgbClr val="000000"/>
              </a:solidFill>
            </a:endParaRPr>
          </a:p>
        </p:txBody>
      </p:sp>
      <p:pic>
        <p:nvPicPr>
          <p:cNvPr id="10" name="Picture 9"/>
          <p:cNvPicPr>
            <a:picLocks noChangeAspect="1"/>
          </p:cNvPicPr>
          <p:nvPr/>
        </p:nvPicPr>
        <p:blipFill>
          <a:blip r:embed="rId4"/>
          <a:stretch>
            <a:fillRect/>
          </a:stretch>
        </p:blipFill>
        <p:spPr>
          <a:xfrm>
            <a:off x="2141345" y="2879936"/>
            <a:ext cx="4798139" cy="1284011"/>
          </a:xfrm>
          <a:prstGeom prst="rect">
            <a:avLst/>
          </a:prstGeom>
        </p:spPr>
      </p:pic>
      <p:sp>
        <p:nvSpPr>
          <p:cNvPr id="5" name="TextBox 4"/>
          <p:cNvSpPr txBox="1"/>
          <p:nvPr/>
        </p:nvSpPr>
        <p:spPr>
          <a:xfrm>
            <a:off x="3291840" y="613642"/>
            <a:ext cx="2014141" cy="276999"/>
          </a:xfrm>
          <a:prstGeom prst="rect">
            <a:avLst/>
          </a:prstGeom>
          <a:noFill/>
        </p:spPr>
        <p:txBody>
          <a:bodyPr wrap="none" rtlCol="0">
            <a:spAutoFit/>
          </a:bodyPr>
          <a:lstStyle/>
          <a:p>
            <a:r>
              <a:rPr lang="en-GB" sz="1200" dirty="0"/>
              <a:t>Pain free at 2 hrs (% Patients)</a:t>
            </a:r>
            <a:endParaRPr lang="en-US" sz="1200" dirty="0"/>
          </a:p>
        </p:txBody>
      </p:sp>
      <p:sp>
        <p:nvSpPr>
          <p:cNvPr id="7" name="TextBox 6"/>
          <p:cNvSpPr txBox="1"/>
          <p:nvPr/>
        </p:nvSpPr>
        <p:spPr>
          <a:xfrm>
            <a:off x="3127273" y="2523802"/>
            <a:ext cx="2698239" cy="276999"/>
          </a:xfrm>
          <a:prstGeom prst="rect">
            <a:avLst/>
          </a:prstGeom>
          <a:noFill/>
        </p:spPr>
        <p:txBody>
          <a:bodyPr wrap="none" rtlCol="0">
            <a:spAutoFit/>
          </a:bodyPr>
          <a:lstStyle/>
          <a:p>
            <a:r>
              <a:rPr lang="en-GB" sz="1200" dirty="0"/>
              <a:t>Sustained Pain free at 24 hrs(% Patients)</a:t>
            </a:r>
            <a:endParaRPr lang="en-US" sz="1200" dirty="0"/>
          </a:p>
        </p:txBody>
      </p:sp>
    </p:spTree>
    <p:extLst>
      <p:ext uri="{BB962C8B-B14F-4D97-AF65-F5344CB8AC3E}">
        <p14:creationId xmlns:p14="http://schemas.microsoft.com/office/powerpoint/2010/main" val="412684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plays a pivotal role in migraine</a:t>
            </a:r>
          </a:p>
        </p:txBody>
      </p:sp>
      <p:sp>
        <p:nvSpPr>
          <p:cNvPr id="4" name="Text Placeholder 3"/>
          <p:cNvSpPr>
            <a:spLocks noGrp="1"/>
          </p:cNvSpPr>
          <p:nvPr>
            <p:ph type="body" sz="quarter" idx="11"/>
          </p:nvPr>
        </p:nvSpPr>
        <p:spPr>
          <a:xfrm>
            <a:off x="79902" y="4686300"/>
            <a:ext cx="6709317" cy="339725"/>
          </a:xfrm>
        </p:spPr>
        <p:txBody>
          <a:bodyPr/>
          <a:lstStyle/>
          <a:p>
            <a:r>
              <a:rPr lang="en-US" dirty="0"/>
              <a:t>Russell FA et al. Physiol Rev 2014;94:1099.</a:t>
            </a:r>
          </a:p>
        </p:txBody>
      </p:sp>
      <p:pic>
        <p:nvPicPr>
          <p:cNvPr id="5" name="Picture 4"/>
          <p:cNvPicPr>
            <a:picLocks noChangeAspect="1"/>
          </p:cNvPicPr>
          <p:nvPr/>
        </p:nvPicPr>
        <p:blipFill rotWithShape="1">
          <a:blip r:embed="rId3"/>
          <a:srcRect/>
          <a:stretch/>
        </p:blipFill>
        <p:spPr>
          <a:xfrm>
            <a:off x="1561362" y="618652"/>
            <a:ext cx="5904445" cy="3823316"/>
          </a:xfrm>
          <a:prstGeom prst="rect">
            <a:avLst/>
          </a:prstGeom>
        </p:spPr>
      </p:pic>
      <p:sp>
        <p:nvSpPr>
          <p:cNvPr id="3" name="TextBox 2"/>
          <p:cNvSpPr txBox="1"/>
          <p:nvPr/>
        </p:nvSpPr>
        <p:spPr>
          <a:xfrm>
            <a:off x="477078" y="970059"/>
            <a:ext cx="237566" cy="646331"/>
          </a:xfrm>
          <a:prstGeom prst="rect">
            <a:avLst/>
          </a:prstGeom>
          <a:noFill/>
        </p:spPr>
        <p:txBody>
          <a:bodyPr wrap="none" rtlCol="0">
            <a:spAutoFit/>
          </a:bodyPr>
          <a:lstStyle/>
          <a:p>
            <a:endParaRPr lang="en-GB" dirty="0"/>
          </a:p>
          <a:p>
            <a:r>
              <a:rPr lang="en-GB" dirty="0"/>
              <a:t> </a:t>
            </a:r>
            <a:endParaRPr lang="en-US" dirty="0"/>
          </a:p>
        </p:txBody>
      </p:sp>
      <p:sp>
        <p:nvSpPr>
          <p:cNvPr id="7" name="TextBox 6"/>
          <p:cNvSpPr txBox="1"/>
          <p:nvPr/>
        </p:nvSpPr>
        <p:spPr>
          <a:xfrm>
            <a:off x="5233850" y="4215097"/>
            <a:ext cx="3712641" cy="246221"/>
          </a:xfrm>
          <a:prstGeom prst="rect">
            <a:avLst/>
          </a:prstGeom>
          <a:noFill/>
        </p:spPr>
        <p:txBody>
          <a:bodyPr wrap="square" rtlCol="0">
            <a:spAutoFit/>
          </a:bodyPr>
          <a:lstStyle/>
          <a:p>
            <a:r>
              <a:rPr lang="en-GB" sz="1000" dirty="0">
                <a:solidFill>
                  <a:schemeClr val="accent4">
                    <a:lumMod val="40000"/>
                    <a:lumOff val="60000"/>
                  </a:schemeClr>
                </a:solidFill>
              </a:rPr>
              <a:t>Note: CGRP antagonists refers to small molecule antagonists</a:t>
            </a:r>
            <a:endParaRPr lang="en-US" sz="1000" dirty="0">
              <a:solidFill>
                <a:schemeClr val="accent4">
                  <a:lumMod val="40000"/>
                  <a:lumOff val="60000"/>
                </a:schemeClr>
              </a:solidFill>
            </a:endParaRPr>
          </a:p>
        </p:txBody>
      </p:sp>
    </p:spTree>
    <p:extLst>
      <p:ext uri="{BB962C8B-B14F-4D97-AF65-F5344CB8AC3E}">
        <p14:creationId xmlns:p14="http://schemas.microsoft.com/office/powerpoint/2010/main" val="76904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932"/>
            <a:ext cx="7528560" cy="3463636"/>
          </a:xfrm>
        </p:spPr>
        <p:txBody>
          <a:bodyPr>
            <a:normAutofit/>
          </a:bodyPr>
          <a:lstStyle/>
          <a:p>
            <a:r>
              <a:rPr lang="en-GB" dirty="0"/>
              <a:t>PROPOSED SITE OF ACTION OF MIGRAINE THERAPIES</a:t>
            </a:r>
          </a:p>
        </p:txBody>
      </p:sp>
    </p:spTree>
    <p:extLst>
      <p:ext uri="{BB962C8B-B14F-4D97-AF65-F5344CB8AC3E}">
        <p14:creationId xmlns:p14="http://schemas.microsoft.com/office/powerpoint/2010/main" val="227706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CGRP-targeted agents need to cross the blood-brain barrier? </a:t>
            </a:r>
          </a:p>
        </p:txBody>
      </p:sp>
      <p:sp>
        <p:nvSpPr>
          <p:cNvPr id="3" name="Text Placeholder 2"/>
          <p:cNvSpPr>
            <a:spLocks noGrp="1"/>
          </p:cNvSpPr>
          <p:nvPr>
            <p:ph type="body" sz="quarter" idx="10"/>
          </p:nvPr>
        </p:nvSpPr>
        <p:spPr>
          <a:xfrm>
            <a:off x="235415" y="2760447"/>
            <a:ext cx="4327876" cy="1769290"/>
          </a:xfrm>
        </p:spPr>
        <p:txBody>
          <a:bodyPr>
            <a:noAutofit/>
          </a:bodyPr>
          <a:lstStyle/>
          <a:p>
            <a:pPr marL="285750" indent="-285750">
              <a:buFont typeface="Arial" panose="020B0604020202020204" pitchFamily="34" charset="0"/>
              <a:buChar char="•"/>
            </a:pPr>
            <a:r>
              <a:rPr lang="en-US" sz="1400" b="1" dirty="0">
                <a:solidFill>
                  <a:schemeClr val="accent6">
                    <a:lumMod val="50000"/>
                  </a:schemeClr>
                </a:solidFill>
              </a:rPr>
              <a:t>The trigeminal ganglion </a:t>
            </a:r>
            <a:r>
              <a:rPr lang="en-US" sz="1400" dirty="0">
                <a:solidFill>
                  <a:schemeClr val="tx1"/>
                </a:solidFill>
              </a:rPr>
              <a:t>is a key site of action for CGRP in migraine but is not protected by the blood brain barrier.</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Use of Evans Blue dye (which binds to albumin) shows that CGRP-targeted agents do not need to cross the intact blood brain barrier for efficacy</a:t>
            </a:r>
          </a:p>
        </p:txBody>
      </p:sp>
      <p:sp>
        <p:nvSpPr>
          <p:cNvPr id="4" name="Text Placeholder 3"/>
          <p:cNvSpPr>
            <a:spLocks noGrp="1"/>
          </p:cNvSpPr>
          <p:nvPr>
            <p:ph type="body" sz="quarter" idx="11"/>
          </p:nvPr>
        </p:nvSpPr>
        <p:spPr/>
        <p:txBody>
          <a:bodyPr/>
          <a:lstStyle/>
          <a:p>
            <a:r>
              <a:rPr lang="en-GB" dirty="0"/>
              <a:t>.</a:t>
            </a:r>
          </a:p>
          <a:p>
            <a:endParaRPr lang="en-US" dirty="0"/>
          </a:p>
        </p:txBody>
      </p:sp>
      <p:pic>
        <p:nvPicPr>
          <p:cNvPr id="7" name="Picture 6"/>
          <p:cNvPicPr>
            <a:picLocks noChangeAspect="1"/>
          </p:cNvPicPr>
          <p:nvPr/>
        </p:nvPicPr>
        <p:blipFill>
          <a:blip r:embed="rId3"/>
          <a:stretch>
            <a:fillRect/>
          </a:stretch>
        </p:blipFill>
        <p:spPr>
          <a:xfrm>
            <a:off x="4496970" y="792342"/>
            <a:ext cx="3138854" cy="3579754"/>
          </a:xfrm>
          <a:prstGeom prst="rect">
            <a:avLst/>
          </a:prstGeom>
        </p:spPr>
      </p:pic>
      <p:sp>
        <p:nvSpPr>
          <p:cNvPr id="8" name="TextBox 7"/>
          <p:cNvSpPr txBox="1"/>
          <p:nvPr/>
        </p:nvSpPr>
        <p:spPr>
          <a:xfrm flipH="1">
            <a:off x="6191793" y="1424072"/>
            <a:ext cx="2716791" cy="738664"/>
          </a:xfrm>
          <a:prstGeom prst="rect">
            <a:avLst/>
          </a:prstGeom>
          <a:noFill/>
          <a:ln>
            <a:solidFill>
              <a:srgbClr val="7030A0"/>
            </a:solidFill>
          </a:ln>
        </p:spPr>
        <p:txBody>
          <a:bodyPr wrap="square" rtlCol="0">
            <a:spAutoFit/>
          </a:bodyPr>
          <a:lstStyle/>
          <a:p>
            <a:r>
              <a:rPr lang="en-GB" sz="1400" dirty="0"/>
              <a:t>Permeability of Evans Blue dye was  &gt;30 times higher in the trigeminal ganglion than in any brain region</a:t>
            </a:r>
            <a:endParaRPr lang="en-US" sz="1400" dirty="0"/>
          </a:p>
        </p:txBody>
      </p:sp>
      <p:cxnSp>
        <p:nvCxnSpPr>
          <p:cNvPr id="10" name="Straight Arrow Connector 9"/>
          <p:cNvCxnSpPr>
            <a:cxnSpLocks/>
            <a:stCxn id="8" idx="3"/>
          </p:cNvCxnSpPr>
          <p:nvPr/>
        </p:nvCxnSpPr>
        <p:spPr>
          <a:xfrm flipH="1">
            <a:off x="5399313" y="1793404"/>
            <a:ext cx="792480" cy="4226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a:stretch>
            <a:fillRect/>
          </a:stretch>
        </p:blipFill>
        <p:spPr>
          <a:xfrm>
            <a:off x="1006418" y="634385"/>
            <a:ext cx="2968749" cy="1969500"/>
          </a:xfrm>
          <a:prstGeom prst="rect">
            <a:avLst/>
          </a:prstGeom>
        </p:spPr>
      </p:pic>
      <p:cxnSp>
        <p:nvCxnSpPr>
          <p:cNvPr id="14" name="Straight Arrow Connector 13"/>
          <p:cNvCxnSpPr>
            <a:cxnSpLocks/>
          </p:cNvCxnSpPr>
          <p:nvPr/>
        </p:nvCxnSpPr>
        <p:spPr>
          <a:xfrm flipH="1">
            <a:off x="5604839" y="1800386"/>
            <a:ext cx="586954" cy="6944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76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CGRP-targeted agents need to cross the blood-brain barrier? </a:t>
            </a:r>
          </a:p>
        </p:txBody>
      </p:sp>
      <p:sp>
        <p:nvSpPr>
          <p:cNvPr id="3" name="Text Placeholder 2"/>
          <p:cNvSpPr>
            <a:spLocks noGrp="1"/>
          </p:cNvSpPr>
          <p:nvPr>
            <p:ph type="body" sz="quarter" idx="10"/>
          </p:nvPr>
        </p:nvSpPr>
        <p:spPr>
          <a:xfrm>
            <a:off x="3918857" y="1685933"/>
            <a:ext cx="4720045" cy="1867163"/>
          </a:xfrm>
          <a:ln>
            <a:solidFill>
              <a:srgbClr val="7030A0"/>
            </a:solidFill>
          </a:ln>
        </p:spPr>
        <p:txBody>
          <a:bodyPr>
            <a:noAutofit/>
          </a:bodyPr>
          <a:lstStyle/>
          <a:p>
            <a:r>
              <a:rPr lang="en-GB" sz="1400" dirty="0">
                <a:solidFill>
                  <a:schemeClr val="tx1"/>
                </a:solidFill>
              </a:rPr>
              <a:t>No.  The trigeminal ganglion is readily exposed to circulating molecules and could provide a site for anti-migraine drug interaction with CGRP elements of the trigeminovascular system.</a:t>
            </a:r>
          </a:p>
          <a:p>
            <a:endParaRPr lang="en-GB" sz="1400" dirty="0">
              <a:solidFill>
                <a:schemeClr val="tx1"/>
              </a:solidFill>
            </a:endParaRPr>
          </a:p>
          <a:p>
            <a:r>
              <a:rPr lang="en-GB" sz="1400" dirty="0">
                <a:solidFill>
                  <a:schemeClr val="tx1"/>
                </a:solidFill>
              </a:rPr>
              <a:t>In addition, inflammatory mediators do not influence the permeability of the blood brain barrier. </a:t>
            </a:r>
          </a:p>
        </p:txBody>
      </p:sp>
      <p:pic>
        <p:nvPicPr>
          <p:cNvPr id="13" name="Picture 12"/>
          <p:cNvPicPr>
            <a:picLocks noChangeAspect="1"/>
          </p:cNvPicPr>
          <p:nvPr/>
        </p:nvPicPr>
        <p:blipFill>
          <a:blip r:embed="rId3"/>
          <a:stretch>
            <a:fillRect/>
          </a:stretch>
        </p:blipFill>
        <p:spPr>
          <a:xfrm>
            <a:off x="658075" y="1313653"/>
            <a:ext cx="3130153" cy="1969500"/>
          </a:xfrm>
          <a:prstGeom prst="rect">
            <a:avLst/>
          </a:prstGeom>
        </p:spPr>
      </p:pic>
      <p:sp>
        <p:nvSpPr>
          <p:cNvPr id="6" name="Rectangle 5"/>
          <p:cNvSpPr/>
          <p:nvPr/>
        </p:nvSpPr>
        <p:spPr>
          <a:xfrm>
            <a:off x="-1" y="4532996"/>
            <a:ext cx="7367451" cy="215444"/>
          </a:xfrm>
          <a:prstGeom prst="rect">
            <a:avLst/>
          </a:prstGeom>
        </p:spPr>
        <p:txBody>
          <a:bodyPr wrap="square">
            <a:spAutoFit/>
          </a:bodyPr>
          <a:lstStyle/>
          <a:p>
            <a:r>
              <a:rPr lang="en-US" sz="800" b="1" dirty="0">
                <a:solidFill>
                  <a:schemeClr val="bg1">
                    <a:lumMod val="50000"/>
                  </a:schemeClr>
                </a:solidFill>
              </a:rPr>
              <a:t>Edvinsson L</a:t>
            </a:r>
            <a:r>
              <a:rPr lang="en-US" sz="800" dirty="0">
                <a:solidFill>
                  <a:schemeClr val="bg1">
                    <a:lumMod val="50000"/>
                  </a:schemeClr>
                </a:solidFill>
              </a:rPr>
              <a:t>. Br J Clin Pharmacol </a:t>
            </a:r>
            <a:r>
              <a:rPr lang="en-US" sz="800" b="1" dirty="0">
                <a:solidFill>
                  <a:schemeClr val="bg1">
                    <a:lumMod val="50000"/>
                  </a:schemeClr>
                </a:solidFill>
              </a:rPr>
              <a:t>2015</a:t>
            </a:r>
            <a:r>
              <a:rPr lang="en-US" sz="800" dirty="0">
                <a:solidFill>
                  <a:schemeClr val="bg1">
                    <a:lumMod val="50000"/>
                  </a:schemeClr>
                </a:solidFill>
              </a:rPr>
              <a:t>;80:193-9</a:t>
            </a:r>
          </a:p>
        </p:txBody>
      </p:sp>
    </p:spTree>
    <p:extLst>
      <p:ext uri="{BB962C8B-B14F-4D97-AF65-F5344CB8AC3E}">
        <p14:creationId xmlns:p14="http://schemas.microsoft.com/office/powerpoint/2010/main" val="66029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CGRP and CGRP receptor antagonists do not act centrally for clinical effect</a:t>
            </a:r>
            <a:endParaRPr lang="en-US" dirty="0"/>
          </a:p>
        </p:txBody>
      </p:sp>
      <p:sp>
        <p:nvSpPr>
          <p:cNvPr id="4" name="Text Placeholder 3"/>
          <p:cNvSpPr>
            <a:spLocks noGrp="1"/>
          </p:cNvSpPr>
          <p:nvPr>
            <p:ph type="body" sz="quarter" idx="11"/>
          </p:nvPr>
        </p:nvSpPr>
        <p:spPr/>
        <p:txBody>
          <a:bodyPr/>
          <a:lstStyle/>
          <a:p>
            <a:r>
              <a:rPr lang="en-US" b="1" dirty="0"/>
              <a:t>Hostetler ED et al.</a:t>
            </a:r>
            <a:r>
              <a:rPr lang="en-GB" b="1" dirty="0"/>
              <a:t> J Pharmacol Exp Ther 2013;347:478-86</a:t>
            </a:r>
            <a:r>
              <a:rPr lang="en-US" b="1" dirty="0"/>
              <a:t> </a:t>
            </a:r>
            <a:endParaRPr lang="en-US" dirty="0"/>
          </a:p>
        </p:txBody>
      </p:sp>
      <p:pic>
        <p:nvPicPr>
          <p:cNvPr id="3" name="Picture 2"/>
          <p:cNvPicPr>
            <a:picLocks noChangeAspect="1"/>
          </p:cNvPicPr>
          <p:nvPr/>
        </p:nvPicPr>
        <p:blipFill rotWithShape="1">
          <a:blip r:embed="rId3">
            <a:lum bright="20000" contrast="-40000"/>
          </a:blip>
          <a:srcRect r="68883"/>
          <a:stretch/>
        </p:blipFill>
        <p:spPr>
          <a:xfrm>
            <a:off x="400878" y="817340"/>
            <a:ext cx="2039486" cy="1418137"/>
          </a:xfrm>
          <a:prstGeom prst="rect">
            <a:avLst/>
          </a:prstGeom>
        </p:spPr>
      </p:pic>
      <p:pic>
        <p:nvPicPr>
          <p:cNvPr id="6" name="Picture 5"/>
          <p:cNvPicPr>
            <a:picLocks noChangeAspect="1"/>
          </p:cNvPicPr>
          <p:nvPr/>
        </p:nvPicPr>
        <p:blipFill rotWithShape="1">
          <a:blip r:embed="rId3">
            <a:lum bright="20000" contrast="-20000"/>
          </a:blip>
          <a:srcRect l="31462"/>
          <a:stretch/>
        </p:blipFill>
        <p:spPr>
          <a:xfrm>
            <a:off x="4573117" y="3051187"/>
            <a:ext cx="4335468" cy="1420434"/>
          </a:xfrm>
          <a:prstGeom prst="rect">
            <a:avLst/>
          </a:prstGeom>
        </p:spPr>
      </p:pic>
      <p:sp>
        <p:nvSpPr>
          <p:cNvPr id="7" name="TextBox 6"/>
          <p:cNvSpPr txBox="1"/>
          <p:nvPr/>
        </p:nvSpPr>
        <p:spPr>
          <a:xfrm>
            <a:off x="341702" y="2865611"/>
            <a:ext cx="3962116" cy="1169551"/>
          </a:xfrm>
          <a:prstGeom prst="rect">
            <a:avLst/>
          </a:prstGeom>
          <a:noFill/>
          <a:ln w="25400">
            <a:solidFill>
              <a:srgbClr val="7030A0"/>
            </a:solidFill>
          </a:ln>
        </p:spPr>
        <p:txBody>
          <a:bodyPr wrap="square" rtlCol="0">
            <a:spAutoFit/>
          </a:bodyPr>
          <a:lstStyle/>
          <a:p>
            <a:r>
              <a:rPr lang="en-US" sz="1400" dirty="0"/>
              <a:t>Positron emission tomography (PET) of the human brain showing uptake of the CGRP PET CNS tracer [11C]MK-4232 at baseline and after administration of telcagepant, a potent, selective CGRP-receptor antagonist 140 mg, 1120 mg</a:t>
            </a:r>
          </a:p>
        </p:txBody>
      </p:sp>
      <p:sp>
        <p:nvSpPr>
          <p:cNvPr id="10" name="Arrow: Up 9"/>
          <p:cNvSpPr/>
          <p:nvPr/>
        </p:nvSpPr>
        <p:spPr>
          <a:xfrm>
            <a:off x="1045029" y="2359120"/>
            <a:ext cx="261257" cy="372167"/>
          </a:xfrm>
          <a:prstGeom prst="up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rot="5400000">
            <a:off x="4117874" y="4076425"/>
            <a:ext cx="371888" cy="475529"/>
          </a:xfrm>
          <a:prstGeom prst="rect">
            <a:avLst/>
          </a:prstGeom>
        </p:spPr>
      </p:pic>
      <p:sp>
        <p:nvSpPr>
          <p:cNvPr id="12" name="TextBox 11"/>
          <p:cNvSpPr txBox="1"/>
          <p:nvPr/>
        </p:nvSpPr>
        <p:spPr>
          <a:xfrm>
            <a:off x="1306286" y="2603088"/>
            <a:ext cx="811441" cy="307777"/>
          </a:xfrm>
          <a:prstGeom prst="rect">
            <a:avLst/>
          </a:prstGeom>
          <a:noFill/>
        </p:spPr>
        <p:txBody>
          <a:bodyPr wrap="none" rtlCol="0">
            <a:spAutoFit/>
          </a:bodyPr>
          <a:lstStyle/>
          <a:p>
            <a:r>
              <a:rPr lang="en-GB" sz="1400" b="1" dirty="0"/>
              <a:t>Baseline</a:t>
            </a:r>
            <a:endParaRPr lang="en-US" sz="1400" b="1" dirty="0"/>
          </a:p>
        </p:txBody>
      </p:sp>
      <p:sp>
        <p:nvSpPr>
          <p:cNvPr id="13" name="TextBox 12"/>
          <p:cNvSpPr txBox="1"/>
          <p:nvPr/>
        </p:nvSpPr>
        <p:spPr>
          <a:xfrm>
            <a:off x="1811901" y="4225560"/>
            <a:ext cx="2360198" cy="307777"/>
          </a:xfrm>
          <a:prstGeom prst="rect">
            <a:avLst/>
          </a:prstGeom>
          <a:noFill/>
        </p:spPr>
        <p:txBody>
          <a:bodyPr wrap="none" rtlCol="0">
            <a:spAutoFit/>
          </a:bodyPr>
          <a:lstStyle/>
          <a:p>
            <a:r>
              <a:rPr lang="en-GB" sz="1400" b="1" dirty="0"/>
              <a:t>Telcagepant 140 and 1120 mg</a:t>
            </a:r>
            <a:endParaRPr lang="en-US" sz="1400" b="1" dirty="0"/>
          </a:p>
        </p:txBody>
      </p:sp>
      <p:sp>
        <p:nvSpPr>
          <p:cNvPr id="14" name="TextBox 13"/>
          <p:cNvSpPr txBox="1"/>
          <p:nvPr/>
        </p:nvSpPr>
        <p:spPr>
          <a:xfrm>
            <a:off x="2708082" y="785302"/>
            <a:ext cx="5947954" cy="1323439"/>
          </a:xfrm>
          <a:prstGeom prst="rect">
            <a:avLst/>
          </a:prstGeom>
          <a:noFill/>
          <a:ln>
            <a:solidFill>
              <a:srgbClr val="7030A0"/>
            </a:solidFill>
          </a:ln>
        </p:spPr>
        <p:txBody>
          <a:bodyPr wrap="square" rtlCol="0">
            <a:spAutoFit/>
          </a:bodyPr>
          <a:lstStyle/>
          <a:p>
            <a:pPr marL="285750" indent="-285750">
              <a:buFont typeface="Arial" panose="020B0604020202020204" pitchFamily="34" charset="0"/>
              <a:buChar char="•"/>
            </a:pPr>
            <a:r>
              <a:rPr lang="en-US" sz="1600" dirty="0"/>
              <a:t>Telcagepant has low receptor occupancy in the CNS at clinically effective doses in both healthy subjects and migraine patients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While a higher does of </a:t>
            </a:r>
            <a:r>
              <a:rPr lang="en-US" sz="1600" dirty="0"/>
              <a:t>telcagepant displaces the tracer from the CGRP receptor, there is </a:t>
            </a:r>
            <a:r>
              <a:rPr lang="en-US" sz="1600" dirty="0">
                <a:solidFill>
                  <a:srgbClr val="7030A0"/>
                </a:solidFill>
              </a:rPr>
              <a:t>no additional  clinical benefit</a:t>
            </a:r>
          </a:p>
        </p:txBody>
      </p:sp>
    </p:spTree>
    <p:extLst>
      <p:ext uri="{BB962C8B-B14F-4D97-AF65-F5344CB8AC3E}">
        <p14:creationId xmlns:p14="http://schemas.microsoft.com/office/powerpoint/2010/main" val="363156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and its receptor: Key points</a:t>
            </a:r>
          </a:p>
        </p:txBody>
      </p:sp>
      <p:sp>
        <p:nvSpPr>
          <p:cNvPr id="3" name="Text Placeholder 2"/>
          <p:cNvSpPr>
            <a:spLocks noGrp="1"/>
          </p:cNvSpPr>
          <p:nvPr>
            <p:ph type="body" sz="quarter" idx="10"/>
          </p:nvPr>
        </p:nvSpPr>
        <p:spPr>
          <a:xfrm>
            <a:off x="531223" y="992061"/>
            <a:ext cx="8229600" cy="2491368"/>
          </a:xfrm>
        </p:spPr>
        <p:txBody>
          <a:bodyPr>
            <a:noAutofit/>
          </a:bodyPr>
          <a:lstStyle/>
          <a:p>
            <a:pPr marL="285750" indent="-285750">
              <a:buFont typeface="Arial" panose="020B0604020202020204" pitchFamily="34" charset="0"/>
              <a:buChar char="•"/>
            </a:pPr>
            <a:r>
              <a:rPr lang="en-US" sz="1600" b="1" dirty="0">
                <a:solidFill>
                  <a:srgbClr val="000000"/>
                </a:solidFill>
              </a:rPr>
              <a:t>CGRP </a:t>
            </a:r>
            <a:r>
              <a:rPr lang="en-US" sz="1600" dirty="0">
                <a:solidFill>
                  <a:srgbClr val="000000"/>
                </a:solidFill>
              </a:rPr>
              <a:t>is a potent vasodilator </a:t>
            </a:r>
            <a:r>
              <a:rPr lang="en-GB" sz="1600" dirty="0">
                <a:solidFill>
                  <a:srgbClr val="000000"/>
                </a:solidFill>
              </a:rPr>
              <a:t>in the peripheral and central nervous systems. α-CGRP  is the predominant form.</a:t>
            </a:r>
          </a:p>
          <a:p>
            <a:pPr marL="285750" indent="-285750">
              <a:buFont typeface="Arial" panose="020B0604020202020204" pitchFamily="34" charset="0"/>
              <a:buChar char="•"/>
            </a:pPr>
            <a:r>
              <a:rPr lang="en-GB" sz="1600" b="1" dirty="0">
                <a:solidFill>
                  <a:srgbClr val="000000"/>
                </a:solidFill>
              </a:rPr>
              <a:t>CGRP binds to CGRP receptors</a:t>
            </a:r>
            <a:r>
              <a:rPr lang="en-GB" sz="1600" dirty="0">
                <a:solidFill>
                  <a:srgbClr val="000000"/>
                </a:solidFill>
              </a:rPr>
              <a:t>, found throughout the body. CGRP receptor localization is consistent with a role in trigeminal sensitization and migraine pathology.</a:t>
            </a:r>
          </a:p>
          <a:p>
            <a:pPr marL="285750" indent="-285750">
              <a:buFont typeface="Arial" panose="020B0604020202020204" pitchFamily="34" charset="0"/>
              <a:buChar char="•"/>
            </a:pPr>
            <a:r>
              <a:rPr lang="en-GB" sz="1600" dirty="0">
                <a:solidFill>
                  <a:srgbClr val="000000"/>
                </a:solidFill>
              </a:rPr>
              <a:t>Experimental and clinical studies support a </a:t>
            </a:r>
            <a:r>
              <a:rPr lang="en-GB" sz="1600" b="1" dirty="0">
                <a:solidFill>
                  <a:srgbClr val="000000"/>
                </a:solidFill>
              </a:rPr>
              <a:t>pivotal role for CGRP and its receptor in migraine</a:t>
            </a:r>
            <a:r>
              <a:rPr lang="en-GB" sz="1600" dirty="0">
                <a:solidFill>
                  <a:srgbClr val="000000"/>
                </a:solidFill>
              </a:rPr>
              <a:t>. </a:t>
            </a:r>
          </a:p>
          <a:p>
            <a:pPr marL="285750" indent="-285750">
              <a:buFont typeface="Arial" panose="020B0604020202020204" pitchFamily="34" charset="0"/>
              <a:buChar char="•"/>
            </a:pPr>
            <a:r>
              <a:rPr lang="en-GB" sz="1600" dirty="0">
                <a:solidFill>
                  <a:srgbClr val="000000"/>
                </a:solidFill>
              </a:rPr>
              <a:t>Importantly, agents that target CGRP or its receptor </a:t>
            </a:r>
            <a:r>
              <a:rPr lang="en-GB" sz="1600" b="1" dirty="0">
                <a:solidFill>
                  <a:srgbClr val="000000"/>
                </a:solidFill>
              </a:rPr>
              <a:t>do not need to cross the blood brain barrier </a:t>
            </a:r>
            <a:r>
              <a:rPr lang="en-GB" sz="1600" dirty="0">
                <a:solidFill>
                  <a:srgbClr val="000000"/>
                </a:solidFill>
              </a:rPr>
              <a:t>or act centrally for efficacy.  </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r>
              <a:rPr lang="en-US" sz="1400" dirty="0">
                <a:solidFill>
                  <a:srgbClr val="000000"/>
                </a:solidFill>
              </a:rPr>
              <a:t>. </a:t>
            </a: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spTree>
    <p:extLst>
      <p:ext uri="{BB962C8B-B14F-4D97-AF65-F5344CB8AC3E}">
        <p14:creationId xmlns:p14="http://schemas.microsoft.com/office/powerpoint/2010/main" val="102778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Calcitonin Gene-Related Peptide (CGRP)?</a:t>
            </a:r>
          </a:p>
        </p:txBody>
      </p:sp>
      <p:sp>
        <p:nvSpPr>
          <p:cNvPr id="3" name="Text Placeholder 2"/>
          <p:cNvSpPr>
            <a:spLocks noGrp="1"/>
          </p:cNvSpPr>
          <p:nvPr>
            <p:ph type="body" sz="quarter" idx="10"/>
          </p:nvPr>
        </p:nvSpPr>
        <p:spPr>
          <a:xfrm>
            <a:off x="1001756" y="651207"/>
            <a:ext cx="7140487" cy="591850"/>
          </a:xfrm>
        </p:spPr>
        <p:txBody>
          <a:bodyPr>
            <a:noAutofit/>
          </a:bodyPr>
          <a:lstStyle/>
          <a:p>
            <a:r>
              <a:rPr lang="en-US" sz="1400" b="1" dirty="0">
                <a:solidFill>
                  <a:srgbClr val="000000"/>
                </a:solidFill>
              </a:rPr>
              <a:t>CGRP </a:t>
            </a:r>
            <a:r>
              <a:rPr lang="en-US" sz="1400" dirty="0">
                <a:solidFill>
                  <a:srgbClr val="000000"/>
                </a:solidFill>
              </a:rPr>
              <a:t>is a 37-amino acid neuropeptide </a:t>
            </a:r>
            <a:r>
              <a:rPr lang="en-GB" sz="1400" dirty="0">
                <a:solidFill>
                  <a:srgbClr val="000000"/>
                </a:solidFill>
              </a:rPr>
              <a:t>derived from the gene encoding calcitonin</a:t>
            </a:r>
            <a:r>
              <a:rPr lang="en-US" sz="1400" dirty="0">
                <a:solidFill>
                  <a:srgbClr val="000000"/>
                </a:solidFill>
              </a:rPr>
              <a:t>. </a:t>
            </a:r>
          </a:p>
          <a:p>
            <a:r>
              <a:rPr lang="en-US" sz="1400" dirty="0">
                <a:solidFill>
                  <a:srgbClr val="000000"/>
                </a:solidFill>
              </a:rPr>
              <a:t>It is a potent vasodilator and also functions as a messenger in nerve cells.</a:t>
            </a: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sp>
        <p:nvSpPr>
          <p:cNvPr id="7" name="Text Placeholder 2"/>
          <p:cNvSpPr txBox="1">
            <a:spLocks/>
          </p:cNvSpPr>
          <p:nvPr/>
        </p:nvSpPr>
        <p:spPr>
          <a:xfrm>
            <a:off x="5172779" y="1868129"/>
            <a:ext cx="3901647" cy="1307979"/>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l-GR" sz="1400" b="1" dirty="0">
                <a:solidFill>
                  <a:srgbClr val="000000"/>
                </a:solidFill>
              </a:rPr>
              <a:t>α-</a:t>
            </a:r>
            <a:r>
              <a:rPr lang="en-US" sz="1400" b="1" dirty="0">
                <a:solidFill>
                  <a:srgbClr val="000000"/>
                </a:solidFill>
              </a:rPr>
              <a:t>CGRP  </a:t>
            </a:r>
            <a:r>
              <a:rPr kumimoji="0" lang="en-US" sz="1400" b="1" i="0" u="none" strike="noStrike" kern="1200" cap="none" spc="0" normalizeH="0" baseline="0" noProof="0" dirty="0">
                <a:ln>
                  <a:noFill/>
                </a:ln>
                <a:solidFill>
                  <a:srgbClr val="000000"/>
                </a:solidFill>
                <a:effectLst/>
                <a:uLnTx/>
                <a:uFillTx/>
                <a:latin typeface="+mn-lt"/>
                <a:ea typeface="+mn-ea"/>
                <a:cs typeface="+mn-cs"/>
              </a:rPr>
              <a:t>is the predominant form</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Found in the peripheral and central nervous systems.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Formed from alternative splicing of the calcitonin/CGRP gene on chromosome 11.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Text Placeholder 2"/>
          <p:cNvSpPr txBox="1">
            <a:spLocks/>
          </p:cNvSpPr>
          <p:nvPr/>
        </p:nvSpPr>
        <p:spPr>
          <a:xfrm>
            <a:off x="5316334" y="3510988"/>
            <a:ext cx="3430791" cy="775074"/>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l-GR" sz="1400" b="1" dirty="0">
                <a:solidFill>
                  <a:srgbClr val="000000"/>
                </a:solidFill>
              </a:rPr>
              <a:t>β-</a:t>
            </a:r>
            <a:r>
              <a:rPr lang="en-US" sz="1400" b="1" dirty="0">
                <a:solidFill>
                  <a:srgbClr val="000000"/>
                </a:solidFill>
              </a:rPr>
              <a:t>CGRP </a:t>
            </a:r>
            <a:r>
              <a:rPr kumimoji="0" lang="en-GB" sz="1400" b="1" i="0" u="none" strike="noStrike" kern="1200" cap="none" spc="0" normalizeH="0" baseline="0" noProof="0" dirty="0">
                <a:ln>
                  <a:noFill/>
                </a:ln>
                <a:solidFill>
                  <a:srgbClr val="000000"/>
                </a:solidFill>
                <a:effectLst/>
                <a:uLnTx/>
                <a:uFillTx/>
                <a:latin typeface="+mn-lt"/>
                <a:ea typeface="+mn-ea"/>
                <a:cs typeface="+mn-cs"/>
              </a:rPr>
              <a:t> </a:t>
            </a:r>
            <a:r>
              <a:rPr kumimoji="0" lang="en-US" sz="1400" b="1" i="0" u="none" strike="noStrike" kern="1200" cap="none" spc="0" normalizeH="0" baseline="0" noProof="0" dirty="0">
                <a:ln>
                  <a:noFill/>
                </a:ln>
                <a:solidFill>
                  <a:srgbClr val="000000"/>
                </a:solidFill>
                <a:effectLst/>
                <a:uLnTx/>
                <a:uFillTx/>
                <a:latin typeface="+mn-lt"/>
                <a:ea typeface="+mn-ea"/>
                <a:cs typeface="+mn-cs"/>
              </a:rPr>
              <a:t> </a:t>
            </a:r>
            <a:r>
              <a:rPr kumimoji="0" lang="en-US" sz="1400" b="0" i="0" u="none" strike="noStrike" kern="1200" cap="none" spc="0" normalizeH="0" baseline="0" noProof="0" dirty="0">
                <a:ln>
                  <a:noFill/>
                </a:ln>
                <a:solidFill>
                  <a:srgbClr val="000000"/>
                </a:solidFill>
                <a:effectLst/>
                <a:uLnTx/>
                <a:uFillTx/>
                <a:latin typeface="+mn-lt"/>
                <a:ea typeface="+mn-ea"/>
                <a:cs typeface="+mn-cs"/>
              </a:rPr>
              <a:t>is found in the enteric nervous system. This differs in 3 amino acids.  </a:t>
            </a:r>
          </a:p>
        </p:txBody>
      </p:sp>
      <p:pic>
        <p:nvPicPr>
          <p:cNvPr id="9" name="Picture 8" descr="alp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466" y="2096307"/>
            <a:ext cx="543406" cy="583494"/>
          </a:xfrm>
          <a:prstGeom prst="rect">
            <a:avLst/>
          </a:prstGeom>
        </p:spPr>
      </p:pic>
      <p:pic>
        <p:nvPicPr>
          <p:cNvPr id="10" name="Picture 9" descr="Bet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5111" y="3467513"/>
            <a:ext cx="479467" cy="702170"/>
          </a:xfrm>
          <a:prstGeom prst="rect">
            <a:avLst/>
          </a:prstGeom>
        </p:spPr>
      </p:pic>
      <p:cxnSp>
        <p:nvCxnSpPr>
          <p:cNvPr id="12" name="Straight Connector 11"/>
          <p:cNvCxnSpPr/>
          <p:nvPr/>
        </p:nvCxnSpPr>
        <p:spPr>
          <a:xfrm>
            <a:off x="4397375" y="3176108"/>
            <a:ext cx="4349750" cy="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alcitonin-Gene-related-Peptid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72" y="1843969"/>
            <a:ext cx="3951587" cy="1520484"/>
          </a:xfrm>
          <a:prstGeom prst="rect">
            <a:avLst/>
          </a:prstGeom>
        </p:spPr>
      </p:pic>
      <p:sp>
        <p:nvSpPr>
          <p:cNvPr id="5" name="Rectangle 4"/>
          <p:cNvSpPr/>
          <p:nvPr/>
        </p:nvSpPr>
        <p:spPr>
          <a:xfrm>
            <a:off x="4271021" y="1534461"/>
            <a:ext cx="2846548" cy="307777"/>
          </a:xfrm>
          <a:prstGeom prst="rect">
            <a:avLst/>
          </a:prstGeom>
        </p:spPr>
        <p:txBody>
          <a:bodyPr wrap="none">
            <a:spAutoFit/>
          </a:bodyPr>
          <a:lstStyle/>
          <a:p>
            <a:r>
              <a:rPr lang="en-US" sz="1400" b="1" dirty="0">
                <a:solidFill>
                  <a:srgbClr val="000000"/>
                </a:solidFill>
              </a:rPr>
              <a:t>CGRP exists in two forms in humans</a:t>
            </a:r>
          </a:p>
        </p:txBody>
      </p:sp>
    </p:spTree>
    <p:extLst>
      <p:ext uri="{BB962C8B-B14F-4D97-AF65-F5344CB8AC3E}">
        <p14:creationId xmlns:p14="http://schemas.microsoft.com/office/powerpoint/2010/main" val="142847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CGRP: Discovery and structure</a:t>
            </a:r>
          </a:p>
        </p:txBody>
      </p:sp>
      <p:sp>
        <p:nvSpPr>
          <p:cNvPr id="4" name="Text Placeholder 3"/>
          <p:cNvSpPr>
            <a:spLocks noGrp="1"/>
          </p:cNvSpPr>
          <p:nvPr>
            <p:ph type="body" sz="quarter" idx="11"/>
          </p:nvPr>
        </p:nvSpPr>
        <p:spPr>
          <a:xfrm>
            <a:off x="235414" y="4705184"/>
            <a:ext cx="6473903" cy="339725"/>
          </a:xfrm>
        </p:spPr>
        <p:txBody>
          <a:bodyPr/>
          <a:lstStyle/>
          <a:p>
            <a:r>
              <a:rPr lang="en-US" dirty="0"/>
              <a:t>Rosenfeld MG et al. Nature 1983;304:129.;</a:t>
            </a:r>
            <a:r>
              <a:rPr lang="da-DK" dirty="0"/>
              <a:t> Amara SG et al. Nature 1982;298:240</a:t>
            </a:r>
            <a:r>
              <a:rPr lang="en-US" dirty="0"/>
              <a:t> </a:t>
            </a:r>
          </a:p>
        </p:txBody>
      </p:sp>
      <p:pic>
        <p:nvPicPr>
          <p:cNvPr id="5" name="Picture 4"/>
          <p:cNvPicPr>
            <a:picLocks noChangeAspect="1"/>
          </p:cNvPicPr>
          <p:nvPr/>
        </p:nvPicPr>
        <p:blipFill>
          <a:blip r:embed="rId3"/>
          <a:stretch>
            <a:fillRect/>
          </a:stretch>
        </p:blipFill>
        <p:spPr>
          <a:xfrm>
            <a:off x="491260" y="1121020"/>
            <a:ext cx="4478306" cy="2747680"/>
          </a:xfrm>
          <a:prstGeom prst="rect">
            <a:avLst/>
          </a:prstGeom>
        </p:spPr>
      </p:pic>
      <p:pic>
        <p:nvPicPr>
          <p:cNvPr id="6" name="Picture 5"/>
          <p:cNvPicPr>
            <a:picLocks noChangeAspect="1"/>
          </p:cNvPicPr>
          <p:nvPr/>
        </p:nvPicPr>
        <p:blipFill>
          <a:blip r:embed="rId4"/>
          <a:stretch>
            <a:fillRect/>
          </a:stretch>
        </p:blipFill>
        <p:spPr>
          <a:xfrm>
            <a:off x="6028178" y="967891"/>
            <a:ext cx="1236963" cy="2985773"/>
          </a:xfrm>
          <a:prstGeom prst="rect">
            <a:avLst/>
          </a:prstGeom>
        </p:spPr>
      </p:pic>
      <p:sp>
        <p:nvSpPr>
          <p:cNvPr id="3" name="Text Placeholder 2"/>
          <p:cNvSpPr>
            <a:spLocks noGrp="1"/>
          </p:cNvSpPr>
          <p:nvPr>
            <p:ph type="body" sz="quarter" idx="10"/>
          </p:nvPr>
        </p:nvSpPr>
        <p:spPr>
          <a:xfrm>
            <a:off x="691049" y="601598"/>
            <a:ext cx="7363929" cy="532209"/>
          </a:xfrm>
        </p:spPr>
        <p:txBody>
          <a:bodyPr>
            <a:noAutofit/>
          </a:bodyPr>
          <a:lstStyle/>
          <a:p>
            <a:r>
              <a:rPr lang="en-US" sz="1400" b="1" dirty="0">
                <a:solidFill>
                  <a:schemeClr val="tx1"/>
                </a:solidFill>
              </a:rPr>
              <a:t>CGRP </a:t>
            </a:r>
            <a:r>
              <a:rPr lang="en-US" sz="1400" dirty="0">
                <a:solidFill>
                  <a:schemeClr val="tx1"/>
                </a:solidFill>
              </a:rPr>
              <a:t>was discovered in 1982-83 as an alternative transcript of the calcitonin gene</a:t>
            </a:r>
          </a:p>
        </p:txBody>
      </p:sp>
      <p:sp>
        <p:nvSpPr>
          <p:cNvPr id="7" name="TextBox 6"/>
          <p:cNvSpPr txBox="1"/>
          <p:nvPr/>
        </p:nvSpPr>
        <p:spPr>
          <a:xfrm>
            <a:off x="4677544" y="1555775"/>
            <a:ext cx="1860605" cy="307777"/>
          </a:xfrm>
          <a:prstGeom prst="rect">
            <a:avLst/>
          </a:prstGeom>
          <a:noFill/>
        </p:spPr>
        <p:txBody>
          <a:bodyPr wrap="square" rtlCol="0">
            <a:spAutoFit/>
          </a:bodyPr>
          <a:lstStyle/>
          <a:p>
            <a:r>
              <a:rPr lang="en-GB" sz="1400" b="1" dirty="0"/>
              <a:t>Structure of CGRP </a:t>
            </a:r>
            <a:endParaRPr lang="en-US" sz="1400" b="1" dirty="0"/>
          </a:p>
        </p:txBody>
      </p:sp>
      <p:sp>
        <p:nvSpPr>
          <p:cNvPr id="8" name="TextBox 7"/>
          <p:cNvSpPr txBox="1"/>
          <p:nvPr/>
        </p:nvSpPr>
        <p:spPr>
          <a:xfrm>
            <a:off x="133351" y="3949907"/>
            <a:ext cx="5276850" cy="523220"/>
          </a:xfrm>
          <a:prstGeom prst="rect">
            <a:avLst/>
          </a:prstGeom>
          <a:noFill/>
        </p:spPr>
        <p:txBody>
          <a:bodyPr wrap="square" rtlCol="0">
            <a:spAutoFit/>
          </a:bodyPr>
          <a:lstStyle/>
          <a:p>
            <a:r>
              <a:rPr lang="en-GB" sz="1400" dirty="0"/>
              <a:t>The processing of the calcitonin CALC I gene leads to either calcitonin in the thyroid or </a:t>
            </a:r>
            <a:r>
              <a:rPr lang="el-GR" sz="1400" dirty="0"/>
              <a:t>α</a:t>
            </a:r>
            <a:r>
              <a:rPr lang="en-GB" sz="1400" dirty="0"/>
              <a:t>-CGRP in sensory neurons.</a:t>
            </a:r>
          </a:p>
        </p:txBody>
      </p:sp>
    </p:spTree>
    <p:extLst>
      <p:ext uri="{BB962C8B-B14F-4D97-AF65-F5344CB8AC3E}">
        <p14:creationId xmlns:p14="http://schemas.microsoft.com/office/powerpoint/2010/main" val="427522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CGRP bind?</a:t>
            </a:r>
          </a:p>
        </p:txBody>
      </p:sp>
      <p:sp>
        <p:nvSpPr>
          <p:cNvPr id="4" name="Text Placeholder 3"/>
          <p:cNvSpPr>
            <a:spLocks noGrp="1"/>
          </p:cNvSpPr>
          <p:nvPr>
            <p:ph type="body" sz="quarter" idx="11"/>
          </p:nvPr>
        </p:nvSpPr>
        <p:spPr/>
        <p:txBody>
          <a:bodyPr/>
          <a:lstStyle/>
          <a:p>
            <a:r>
              <a:rPr lang="en-US" dirty="0"/>
              <a:t>Karsan N, Goadsby PJ. Curr Neurol Neurosci Rep 2015 15: 25.</a:t>
            </a:r>
          </a:p>
        </p:txBody>
      </p:sp>
      <p:sp>
        <p:nvSpPr>
          <p:cNvPr id="3" name="TextBox 2"/>
          <p:cNvSpPr txBox="1"/>
          <p:nvPr/>
        </p:nvSpPr>
        <p:spPr>
          <a:xfrm>
            <a:off x="285822" y="725908"/>
            <a:ext cx="3890662" cy="3754874"/>
          </a:xfrm>
          <a:prstGeom prst="rect">
            <a:avLst/>
          </a:prstGeom>
          <a:noFill/>
        </p:spPr>
        <p:txBody>
          <a:bodyPr wrap="square" rtlCol="0">
            <a:spAutoFit/>
          </a:bodyPr>
          <a:lstStyle/>
          <a:p>
            <a:r>
              <a:rPr lang="en-US" sz="1400" dirty="0">
                <a:solidFill>
                  <a:srgbClr val="000000"/>
                </a:solidFill>
              </a:rPr>
              <a:t>CGRP binds to </a:t>
            </a:r>
            <a:r>
              <a:rPr lang="en-US" sz="1400" b="1" dirty="0">
                <a:solidFill>
                  <a:srgbClr val="000000"/>
                </a:solidFill>
              </a:rPr>
              <a:t>CGRP receptors</a:t>
            </a:r>
            <a:r>
              <a:rPr lang="en-US" sz="1400" dirty="0">
                <a:solidFill>
                  <a:srgbClr val="000000"/>
                </a:solidFill>
              </a:rPr>
              <a:t>, which are found throughout the body. </a:t>
            </a:r>
          </a:p>
          <a:p>
            <a:endParaRPr lang="en-US" sz="1400" dirty="0">
              <a:solidFill>
                <a:srgbClr val="000000"/>
              </a:solidFill>
            </a:endParaRPr>
          </a:p>
          <a:p>
            <a:r>
              <a:rPr lang="en-GB" sz="1400" dirty="0">
                <a:solidFill>
                  <a:srgbClr val="000000"/>
                </a:solidFill>
              </a:rPr>
              <a:t>The CGRP receptor is a heterotrimer comprised of:</a:t>
            </a:r>
          </a:p>
          <a:p>
            <a:pPr marL="285750" indent="-285750">
              <a:buFont typeface="Arial" panose="020B0604020202020204" pitchFamily="34" charset="0"/>
              <a:buChar char="•"/>
            </a:pPr>
            <a:r>
              <a:rPr lang="en-GB" sz="1400" dirty="0">
                <a:solidFill>
                  <a:srgbClr val="000000"/>
                </a:solidFill>
              </a:rPr>
              <a:t>Calcitonin-like receptor (CLR), a seven transmembrane Gs protein coupled structure, and</a:t>
            </a:r>
          </a:p>
          <a:p>
            <a:pPr marL="285750" indent="-285750">
              <a:buFont typeface="Arial" panose="020B0604020202020204" pitchFamily="34" charset="0"/>
              <a:buChar char="•"/>
            </a:pPr>
            <a:r>
              <a:rPr lang="en-GB" sz="1400" dirty="0">
                <a:solidFill>
                  <a:srgbClr val="000000"/>
                </a:solidFill>
              </a:rPr>
              <a:t>Receptor activity-modifying protein 1 (RAMP1).</a:t>
            </a:r>
          </a:p>
          <a:p>
            <a:r>
              <a:rPr lang="en-GB" sz="1400" dirty="0">
                <a:solidFill>
                  <a:srgbClr val="000000"/>
                </a:solidFill>
              </a:rPr>
              <a:t>When CLR is localized with RAMP2 or RAMP2, the receptor is activated by adrenomedullin. </a:t>
            </a:r>
          </a:p>
          <a:p>
            <a:endParaRPr lang="en-GB" sz="1400" dirty="0">
              <a:solidFill>
                <a:srgbClr val="000000"/>
              </a:solidFill>
            </a:endParaRPr>
          </a:p>
          <a:p>
            <a:r>
              <a:rPr lang="en-US" sz="1400" dirty="0">
                <a:solidFill>
                  <a:srgbClr val="000000"/>
                </a:solidFill>
              </a:rPr>
              <a:t>The receptor component protein (RCP) is important for signaling. This </a:t>
            </a:r>
            <a:r>
              <a:rPr lang="en-GB" sz="1400" dirty="0">
                <a:solidFill>
                  <a:srgbClr val="000000"/>
                </a:solidFill>
              </a:rPr>
              <a:t>links the receptor to the intracellular signalling pathway, which works through G proteins and adenylyl cyclase, causing raised cAMP levels.</a:t>
            </a:r>
            <a:endParaRPr lang="en-US" sz="1400" dirty="0">
              <a:solidFill>
                <a:srgbClr val="000000"/>
              </a:solidFill>
            </a:endParaRPr>
          </a:p>
        </p:txBody>
      </p:sp>
      <p:pic>
        <p:nvPicPr>
          <p:cNvPr id="6" name="Picture 5"/>
          <p:cNvPicPr>
            <a:picLocks noChangeAspect="1"/>
          </p:cNvPicPr>
          <p:nvPr/>
        </p:nvPicPr>
        <p:blipFill>
          <a:blip r:embed="rId3"/>
          <a:stretch>
            <a:fillRect/>
          </a:stretch>
        </p:blipFill>
        <p:spPr>
          <a:xfrm>
            <a:off x="4305692" y="615129"/>
            <a:ext cx="4428753" cy="3575311"/>
          </a:xfrm>
          <a:prstGeom prst="rect">
            <a:avLst/>
          </a:prstGeom>
        </p:spPr>
      </p:pic>
    </p:spTree>
    <p:extLst>
      <p:ext uri="{BB962C8B-B14F-4D97-AF65-F5344CB8AC3E}">
        <p14:creationId xmlns:p14="http://schemas.microsoft.com/office/powerpoint/2010/main" val="409266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CGRP and its receptors located? </a:t>
            </a:r>
          </a:p>
        </p:txBody>
      </p:sp>
      <p:sp>
        <p:nvSpPr>
          <p:cNvPr id="3" name="Text Placeholder 2"/>
          <p:cNvSpPr>
            <a:spLocks noGrp="1"/>
          </p:cNvSpPr>
          <p:nvPr>
            <p:ph type="body" sz="quarter" idx="10"/>
          </p:nvPr>
        </p:nvSpPr>
        <p:spPr>
          <a:xfrm>
            <a:off x="194297" y="483349"/>
            <a:ext cx="8673170" cy="2131094"/>
          </a:xfrm>
        </p:spPr>
        <p:txBody>
          <a:bodyPr>
            <a:noAutofit/>
          </a:bodyPr>
          <a:lstStyle/>
          <a:p>
            <a:pPr marL="285750" indent="-285750">
              <a:buFont typeface="Arial" panose="020B0604020202020204" pitchFamily="34" charset="0"/>
              <a:buChar char="•"/>
            </a:pPr>
            <a:r>
              <a:rPr lang="en-GB" sz="1400" b="1" dirty="0">
                <a:solidFill>
                  <a:schemeClr val="accent6">
                    <a:lumMod val="50000"/>
                  </a:schemeClr>
                </a:solidFill>
              </a:rPr>
              <a:t>CGRP</a:t>
            </a:r>
            <a:r>
              <a:rPr lang="en-GB" sz="1400" dirty="0">
                <a:solidFill>
                  <a:srgbClr val="000000"/>
                </a:solidFill>
              </a:rPr>
              <a:t> and </a:t>
            </a:r>
            <a:r>
              <a:rPr lang="en-GB" sz="1400" b="1" dirty="0">
                <a:solidFill>
                  <a:srgbClr val="7030A0"/>
                </a:solidFill>
              </a:rPr>
              <a:t>CGRP receptors </a:t>
            </a:r>
            <a:r>
              <a:rPr lang="en-GB" sz="1400" dirty="0">
                <a:solidFill>
                  <a:srgbClr val="000000"/>
                </a:solidFill>
              </a:rPr>
              <a:t>are widely expressed in the central nervous system (CNS) and throughout the trigeminovascular system. Binding studies showed:</a:t>
            </a:r>
          </a:p>
          <a:p>
            <a:r>
              <a:rPr lang="en-GB" sz="1400" dirty="0">
                <a:solidFill>
                  <a:srgbClr val="000000"/>
                </a:solidFill>
              </a:rPr>
              <a:t> -     Co-expression of CLR and RAMP-1 in smooth muscle of human cranial vessels</a:t>
            </a:r>
          </a:p>
          <a:p>
            <a:pPr marL="285750" indent="-285750">
              <a:buFontTx/>
              <a:buChar char="-"/>
            </a:pPr>
            <a:r>
              <a:rPr lang="en-GB" sz="1400" dirty="0">
                <a:solidFill>
                  <a:srgbClr val="000000"/>
                </a:solidFill>
              </a:rPr>
              <a:t>CGRP and CGRP receptor expression  in the dura mater and the trigeminal ganglion</a:t>
            </a:r>
          </a:p>
          <a:p>
            <a:pPr marL="285750" indent="-285750">
              <a:buFontTx/>
              <a:buChar char="-"/>
            </a:pPr>
            <a:r>
              <a:rPr lang="en-GB" sz="1400" dirty="0">
                <a:solidFill>
                  <a:srgbClr val="000000"/>
                </a:solidFill>
              </a:rPr>
              <a:t>In the spinal cord, CGRP expression in un-myelinated fibres (C-fibres); CGRP receptor expression in myelinated fibres (A-fibres)</a:t>
            </a:r>
          </a:p>
          <a:p>
            <a:pPr marL="285750" indent="-285750">
              <a:buFontTx/>
              <a:buChar char="-"/>
            </a:pPr>
            <a:r>
              <a:rPr lang="en-GB" sz="1400" dirty="0">
                <a:solidFill>
                  <a:srgbClr val="000000"/>
                </a:solidFill>
              </a:rPr>
              <a:t>In primates, CGRP and CGRP receptors were expressed in the cerebellum, and CGRP receptors also in the brainstem </a:t>
            </a:r>
          </a:p>
          <a:p>
            <a:pPr marL="285750" indent="-285750">
              <a:buFontTx/>
              <a:buChar char="-"/>
            </a:pPr>
            <a:endParaRPr lang="en-GB" sz="1400" dirty="0">
              <a:solidFill>
                <a:srgbClr val="000000"/>
              </a:solidFill>
            </a:endParaRPr>
          </a:p>
        </p:txBody>
      </p:sp>
      <p:sp>
        <p:nvSpPr>
          <p:cNvPr id="4" name="Text Placeholder 3"/>
          <p:cNvSpPr>
            <a:spLocks noGrp="1"/>
          </p:cNvSpPr>
          <p:nvPr>
            <p:ph type="body" sz="quarter" idx="11"/>
          </p:nvPr>
        </p:nvSpPr>
        <p:spPr>
          <a:xfrm>
            <a:off x="73388" y="4686300"/>
            <a:ext cx="6635930" cy="339725"/>
          </a:xfrm>
        </p:spPr>
        <p:txBody>
          <a:bodyPr/>
          <a:lstStyle/>
          <a:p>
            <a:r>
              <a:rPr lang="en-GB" dirty="0"/>
              <a:t>Miller S et al. Neuroscience 2016;328:165–183 </a:t>
            </a:r>
            <a:endParaRPr lang="en-US" dirty="0"/>
          </a:p>
        </p:txBody>
      </p:sp>
      <p:pic>
        <p:nvPicPr>
          <p:cNvPr id="6" name="Picture 5"/>
          <p:cNvPicPr>
            <a:picLocks noChangeAspect="1"/>
          </p:cNvPicPr>
          <p:nvPr/>
        </p:nvPicPr>
        <p:blipFill rotWithShape="1">
          <a:blip r:embed="rId3"/>
          <a:srcRect l="6550" t="4842" r="56880" b="69355"/>
          <a:stretch/>
        </p:blipFill>
        <p:spPr>
          <a:xfrm>
            <a:off x="710956" y="2816841"/>
            <a:ext cx="1887389" cy="1533396"/>
          </a:xfrm>
          <a:prstGeom prst="rect">
            <a:avLst/>
          </a:prstGeom>
        </p:spPr>
      </p:pic>
      <p:pic>
        <p:nvPicPr>
          <p:cNvPr id="7" name="Picture 6"/>
          <p:cNvPicPr>
            <a:picLocks noChangeAspect="1"/>
          </p:cNvPicPr>
          <p:nvPr/>
        </p:nvPicPr>
        <p:blipFill rotWithShape="1">
          <a:blip r:embed="rId3"/>
          <a:srcRect l="9650" t="36328" r="51383" b="33334"/>
          <a:stretch/>
        </p:blipFill>
        <p:spPr>
          <a:xfrm>
            <a:off x="6561623" y="2942973"/>
            <a:ext cx="1676997" cy="1458956"/>
          </a:xfrm>
          <a:prstGeom prst="rect">
            <a:avLst/>
          </a:prstGeom>
        </p:spPr>
      </p:pic>
      <p:sp>
        <p:nvSpPr>
          <p:cNvPr id="11" name="Rectangle 10"/>
          <p:cNvSpPr/>
          <p:nvPr/>
        </p:nvSpPr>
        <p:spPr>
          <a:xfrm>
            <a:off x="2744295" y="2768744"/>
            <a:ext cx="3655410" cy="1446550"/>
          </a:xfrm>
          <a:prstGeom prst="rect">
            <a:avLst/>
          </a:prstGeom>
          <a:ln>
            <a:solidFill>
              <a:srgbClr val="7030A0"/>
            </a:solidFill>
          </a:ln>
        </p:spPr>
        <p:txBody>
          <a:bodyPr wrap="square">
            <a:spAutoFit/>
          </a:bodyPr>
          <a:lstStyle/>
          <a:p>
            <a:r>
              <a:rPr lang="en-GB" sz="1200" dirty="0">
                <a:latin typeface="Calibri" panose="020F0502020204030204" pitchFamily="34" charset="0"/>
                <a:cs typeface="Calibri" panose="020F0502020204030204" pitchFamily="34" charset="0"/>
              </a:rPr>
              <a:t>In the human dura, labelling with the CGRP receptor antibodies AA32 highlighted staining in the inner vascular smooth muscle  layer (thick arrow, lower inset).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However, staining of the endothelial cells (arrowhead, upper inset) is the same as in the control</a:t>
            </a:r>
          </a:p>
          <a:p>
            <a:endParaRPr lang="en-US" sz="1600" dirty="0">
              <a:latin typeface="Calibri" panose="020F0502020204030204" pitchFamily="34" charset="0"/>
              <a:cs typeface="Calibri" panose="020F0502020204030204" pitchFamily="34" charset="0"/>
            </a:endParaRPr>
          </a:p>
        </p:txBody>
      </p:sp>
      <p:cxnSp>
        <p:nvCxnSpPr>
          <p:cNvPr id="13" name="Straight Arrow Connector 12"/>
          <p:cNvCxnSpPr>
            <a:cxnSpLocks/>
          </p:cNvCxnSpPr>
          <p:nvPr/>
        </p:nvCxnSpPr>
        <p:spPr>
          <a:xfrm>
            <a:off x="6104651" y="3061161"/>
            <a:ext cx="1451113" cy="44075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p:cNvCxnSpPr>
          <p:nvPr/>
        </p:nvCxnSpPr>
        <p:spPr>
          <a:xfrm flipH="1" flipV="1">
            <a:off x="1541387" y="3501912"/>
            <a:ext cx="1202908" cy="31644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cxnSpLocks/>
          </p:cNvCxnSpPr>
          <p:nvPr/>
        </p:nvCxnSpPr>
        <p:spPr>
          <a:xfrm flipV="1">
            <a:off x="5932776" y="3557972"/>
            <a:ext cx="944217" cy="22831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05801" y="2563902"/>
            <a:ext cx="1092479" cy="307777"/>
          </a:xfrm>
          <a:prstGeom prst="rect">
            <a:avLst/>
          </a:prstGeom>
          <a:noFill/>
        </p:spPr>
        <p:txBody>
          <a:bodyPr wrap="square" rtlCol="0">
            <a:spAutoFit/>
          </a:bodyPr>
          <a:lstStyle/>
          <a:p>
            <a:r>
              <a:rPr lang="en-GB" sz="1400" dirty="0"/>
              <a:t>CONTROL</a:t>
            </a:r>
            <a:endParaRPr lang="en-US" sz="1400" dirty="0"/>
          </a:p>
        </p:txBody>
      </p:sp>
      <p:sp>
        <p:nvSpPr>
          <p:cNvPr id="29" name="TextBox 28"/>
          <p:cNvSpPr txBox="1"/>
          <p:nvPr/>
        </p:nvSpPr>
        <p:spPr>
          <a:xfrm>
            <a:off x="6679176" y="2670504"/>
            <a:ext cx="2188291" cy="307777"/>
          </a:xfrm>
          <a:prstGeom prst="rect">
            <a:avLst/>
          </a:prstGeom>
          <a:noFill/>
        </p:spPr>
        <p:txBody>
          <a:bodyPr wrap="none" rtlCol="0">
            <a:spAutoFit/>
          </a:bodyPr>
          <a:lstStyle/>
          <a:p>
            <a:r>
              <a:rPr lang="en-GB" sz="1400" dirty="0"/>
              <a:t>CGRP RECEPTOR ANTIBODY</a:t>
            </a:r>
            <a:endParaRPr lang="en-US" sz="1400" dirty="0"/>
          </a:p>
        </p:txBody>
      </p:sp>
    </p:spTree>
    <p:extLst>
      <p:ext uri="{BB962C8B-B14F-4D97-AF65-F5344CB8AC3E}">
        <p14:creationId xmlns:p14="http://schemas.microsoft.com/office/powerpoint/2010/main" val="229605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CGRP and CGRP receptors in the trigeminal ganglion?</a:t>
            </a:r>
          </a:p>
        </p:txBody>
      </p:sp>
      <p:sp>
        <p:nvSpPr>
          <p:cNvPr id="3" name="Text Placeholder 2"/>
          <p:cNvSpPr>
            <a:spLocks noGrp="1"/>
          </p:cNvSpPr>
          <p:nvPr>
            <p:ph type="body" sz="quarter" idx="10"/>
          </p:nvPr>
        </p:nvSpPr>
        <p:spPr>
          <a:xfrm>
            <a:off x="3559451" y="940845"/>
            <a:ext cx="5130214" cy="3325000"/>
          </a:xfrm>
        </p:spPr>
        <p:txBody>
          <a:bodyPr>
            <a:normAutofit/>
          </a:bodyPr>
          <a:lstStyle/>
          <a:p>
            <a:r>
              <a:rPr lang="en-GB" sz="1500" dirty="0">
                <a:solidFill>
                  <a:schemeClr val="tx1"/>
                </a:solidFill>
              </a:rPr>
              <a:t>Immunofluorescence studies in rats, primates and humans have identified the pattern of localization of CGRP and CGRP receptors in the trigeminal ganglion.</a:t>
            </a:r>
          </a:p>
          <a:p>
            <a:pPr marL="285750" indent="-285750">
              <a:buFont typeface="Arial" panose="020B0604020202020204" pitchFamily="34" charset="0"/>
              <a:buChar char="•"/>
            </a:pPr>
            <a:r>
              <a:rPr lang="en-US" sz="1500" dirty="0">
                <a:solidFill>
                  <a:schemeClr val="accent6">
                    <a:lumMod val="50000"/>
                  </a:schemeClr>
                </a:solidFill>
              </a:rPr>
              <a:t>CGRP</a:t>
            </a:r>
            <a:r>
              <a:rPr lang="en-US" sz="1500" dirty="0">
                <a:solidFill>
                  <a:schemeClr val="tx1"/>
                </a:solidFill>
              </a:rPr>
              <a:t> is expressed in small/medium-sized neurons</a:t>
            </a:r>
          </a:p>
          <a:p>
            <a:pPr marL="285750" indent="-285750">
              <a:buFont typeface="Arial" panose="020B0604020202020204" pitchFamily="34" charset="0"/>
              <a:buChar char="•"/>
            </a:pPr>
            <a:r>
              <a:rPr lang="en-US" sz="1500" dirty="0">
                <a:solidFill>
                  <a:schemeClr val="accent6">
                    <a:lumMod val="50000"/>
                  </a:schemeClr>
                </a:solidFill>
              </a:rPr>
              <a:t>CGRP receptors </a:t>
            </a:r>
            <a:r>
              <a:rPr lang="en-US" sz="1500" dirty="0">
                <a:solidFill>
                  <a:schemeClr val="tx1"/>
                </a:solidFill>
              </a:rPr>
              <a:t>are expressed in large- sized neurons and satellite glial cells. Satellite glial cells are thought to play an important role in inflammation and pain.</a:t>
            </a:r>
          </a:p>
          <a:p>
            <a:r>
              <a:rPr lang="en-GB" sz="1500" dirty="0">
                <a:solidFill>
                  <a:srgbClr val="7030A0"/>
                </a:solidFill>
              </a:rPr>
              <a:t>Binding studies using functional CGRP receptor antagonist antibodies has shown CGRP receptor localization consistent with a role for CGRP receptors in trigeminal sensitization and migraine pathology</a:t>
            </a:r>
            <a:endParaRPr lang="en-US" sz="1500" dirty="0">
              <a:solidFill>
                <a:srgbClr val="7030A0"/>
              </a:solidFill>
            </a:endParaRPr>
          </a:p>
          <a:p>
            <a:endParaRPr lang="en-US" sz="1400" b="1" dirty="0">
              <a:solidFill>
                <a:schemeClr val="accent6">
                  <a:lumMod val="50000"/>
                </a:schemeClr>
              </a:solidFill>
            </a:endParaRPr>
          </a:p>
        </p:txBody>
      </p:sp>
      <p:sp>
        <p:nvSpPr>
          <p:cNvPr id="4" name="Text Placeholder 3"/>
          <p:cNvSpPr>
            <a:spLocks noGrp="1"/>
          </p:cNvSpPr>
          <p:nvPr>
            <p:ph type="body" sz="quarter" idx="11"/>
          </p:nvPr>
        </p:nvSpPr>
        <p:spPr/>
        <p:txBody>
          <a:bodyPr/>
          <a:lstStyle/>
          <a:p>
            <a:r>
              <a:rPr lang="en-US" dirty="0"/>
              <a:t>Courtesy of Lars Edvinsson</a:t>
            </a:r>
          </a:p>
        </p:txBody>
      </p:sp>
      <p:pic>
        <p:nvPicPr>
          <p:cNvPr id="5" name="Picture 4"/>
          <p:cNvPicPr>
            <a:picLocks noChangeAspect="1"/>
          </p:cNvPicPr>
          <p:nvPr/>
        </p:nvPicPr>
        <p:blipFill>
          <a:blip r:embed="rId3"/>
          <a:stretch>
            <a:fillRect/>
          </a:stretch>
        </p:blipFill>
        <p:spPr>
          <a:xfrm>
            <a:off x="399778" y="753111"/>
            <a:ext cx="2862509" cy="2910218"/>
          </a:xfrm>
          <a:prstGeom prst="rect">
            <a:avLst/>
          </a:prstGeom>
        </p:spPr>
      </p:pic>
    </p:spTree>
    <p:extLst>
      <p:ext uri="{BB962C8B-B14F-4D97-AF65-F5344CB8AC3E}">
        <p14:creationId xmlns:p14="http://schemas.microsoft.com/office/powerpoint/2010/main" val="214174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CGRP: A ROLE IN MIGRAINE? </a:t>
            </a:r>
          </a:p>
        </p:txBody>
      </p:sp>
    </p:spTree>
    <p:extLst>
      <p:ext uri="{BB962C8B-B14F-4D97-AF65-F5344CB8AC3E}">
        <p14:creationId xmlns:p14="http://schemas.microsoft.com/office/powerpoint/2010/main" val="213791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CGRP is a potent vasodilator of cerebral arteries</a:t>
            </a:r>
            <a:endParaRPr lang="en-US" dirty="0"/>
          </a:p>
        </p:txBody>
      </p:sp>
      <p:sp>
        <p:nvSpPr>
          <p:cNvPr id="3" name="Text Placeholder 2"/>
          <p:cNvSpPr>
            <a:spLocks noGrp="1"/>
          </p:cNvSpPr>
          <p:nvPr>
            <p:ph type="body" sz="quarter" idx="10"/>
          </p:nvPr>
        </p:nvSpPr>
        <p:spPr>
          <a:xfrm>
            <a:off x="4432662" y="1665916"/>
            <a:ext cx="4310743" cy="1255364"/>
          </a:xfrm>
          <a:ln>
            <a:solidFill>
              <a:srgbClr val="002060"/>
            </a:solidFill>
          </a:ln>
        </p:spPr>
        <p:txBody>
          <a:bodyPr>
            <a:noAutofit/>
          </a:bodyPr>
          <a:lstStyle/>
          <a:p>
            <a:pPr marL="285750" indent="-285750">
              <a:buFont typeface="Arial" panose="020B0604020202020204" pitchFamily="34" charset="0"/>
              <a:buChar char="•"/>
            </a:pPr>
            <a:r>
              <a:rPr lang="en-GB" sz="1400" dirty="0">
                <a:solidFill>
                  <a:srgbClr val="000000"/>
                </a:solidFill>
              </a:rPr>
              <a:t> CGRP was previously established as a potent dilator of blood vessels in peripheral vascular beds.</a:t>
            </a:r>
          </a:p>
          <a:p>
            <a:pPr marL="285750" indent="-285750">
              <a:buFont typeface="Arial" panose="020B0604020202020204" pitchFamily="34" charset="0"/>
              <a:buChar char="•"/>
            </a:pPr>
            <a:r>
              <a:rPr lang="en-GB" sz="1400" dirty="0">
                <a:solidFill>
                  <a:srgbClr val="000000"/>
                </a:solidFill>
              </a:rPr>
              <a:t> In this </a:t>
            </a:r>
            <a:r>
              <a:rPr lang="en-GB" sz="1400" i="1" dirty="0">
                <a:solidFill>
                  <a:srgbClr val="000000"/>
                </a:solidFill>
              </a:rPr>
              <a:t>in vitro </a:t>
            </a:r>
            <a:r>
              <a:rPr lang="en-GB" sz="1400" dirty="0">
                <a:solidFill>
                  <a:srgbClr val="000000"/>
                </a:solidFill>
              </a:rPr>
              <a:t>study, CGRP was also significantly more potent than substance P as a vasodilator of cerebral vessels.</a:t>
            </a:r>
            <a:endParaRPr lang="en-US" sz="1400" dirty="0">
              <a:solidFill>
                <a:srgbClr val="000000"/>
              </a:solidFill>
            </a:endParaRPr>
          </a:p>
        </p:txBody>
      </p:sp>
      <p:sp>
        <p:nvSpPr>
          <p:cNvPr id="4" name="Text Placeholder 3"/>
          <p:cNvSpPr>
            <a:spLocks noGrp="1"/>
          </p:cNvSpPr>
          <p:nvPr>
            <p:ph type="body" sz="quarter" idx="11"/>
          </p:nvPr>
        </p:nvSpPr>
        <p:spPr>
          <a:xfrm>
            <a:off x="107950" y="4686300"/>
            <a:ext cx="6601367" cy="339725"/>
          </a:xfrm>
        </p:spPr>
        <p:txBody>
          <a:bodyPr/>
          <a:lstStyle/>
          <a:p>
            <a:r>
              <a:rPr lang="en-US" dirty="0"/>
              <a:t>McCulloch J et al.</a:t>
            </a:r>
            <a:r>
              <a:rPr lang="pl-PL" dirty="0"/>
              <a:t> Proc Natl Acad Sci U S A 1986;83:5731-5.</a:t>
            </a:r>
            <a:r>
              <a:rPr lang="en-US" dirty="0"/>
              <a:t> </a:t>
            </a:r>
          </a:p>
        </p:txBody>
      </p:sp>
      <p:pic>
        <p:nvPicPr>
          <p:cNvPr id="7" name="Picture 6"/>
          <p:cNvPicPr>
            <a:picLocks noChangeAspect="1"/>
          </p:cNvPicPr>
          <p:nvPr/>
        </p:nvPicPr>
        <p:blipFill>
          <a:blip r:embed="rId3"/>
          <a:stretch>
            <a:fillRect/>
          </a:stretch>
        </p:blipFill>
        <p:spPr>
          <a:xfrm>
            <a:off x="839286" y="614888"/>
            <a:ext cx="3279868" cy="3357421"/>
          </a:xfrm>
          <a:prstGeom prst="rect">
            <a:avLst/>
          </a:prstGeom>
        </p:spPr>
      </p:pic>
    </p:spTree>
    <p:extLst>
      <p:ext uri="{BB962C8B-B14F-4D97-AF65-F5344CB8AC3E}">
        <p14:creationId xmlns:p14="http://schemas.microsoft.com/office/powerpoint/2010/main" val="408028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6442" y="896223"/>
            <a:ext cx="6098456" cy="3661710"/>
          </a:xfrm>
          <a:prstGeom prst="rect">
            <a:avLst/>
          </a:prstGeom>
        </p:spPr>
      </p:pic>
      <p:sp>
        <p:nvSpPr>
          <p:cNvPr id="2" name="Title 1"/>
          <p:cNvSpPr>
            <a:spLocks noGrp="1"/>
          </p:cNvSpPr>
          <p:nvPr>
            <p:ph type="title"/>
          </p:nvPr>
        </p:nvSpPr>
        <p:spPr/>
        <p:txBody>
          <a:bodyPr/>
          <a:lstStyle/>
          <a:p>
            <a:r>
              <a:rPr lang="en-US" dirty="0"/>
              <a:t>CGRP and the trigeminovascular system</a:t>
            </a:r>
          </a:p>
        </p:txBody>
      </p:sp>
      <p:sp>
        <p:nvSpPr>
          <p:cNvPr id="4" name="Text Placeholder 3"/>
          <p:cNvSpPr>
            <a:spLocks noGrp="1"/>
          </p:cNvSpPr>
          <p:nvPr>
            <p:ph type="body" sz="quarter" idx="11"/>
          </p:nvPr>
        </p:nvSpPr>
        <p:spPr/>
        <p:txBody>
          <a:bodyPr/>
          <a:lstStyle/>
          <a:p>
            <a:r>
              <a:rPr lang="en-US" dirty="0"/>
              <a:t>Walker CS and Hay DL. Brit J Pharmacol 2013;170 :1293–1307</a:t>
            </a:r>
          </a:p>
        </p:txBody>
      </p:sp>
      <p:sp>
        <p:nvSpPr>
          <p:cNvPr id="3" name="TextBox 2"/>
          <p:cNvSpPr txBox="1"/>
          <p:nvPr/>
        </p:nvSpPr>
        <p:spPr>
          <a:xfrm>
            <a:off x="238139" y="504038"/>
            <a:ext cx="8670446" cy="307777"/>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7E13E3">
                    <a:lumMod val="50000"/>
                  </a:srgbClr>
                </a:solidFill>
                <a:effectLst/>
                <a:uLnTx/>
                <a:uFillTx/>
                <a:latin typeface="News Gothic MT"/>
                <a:ea typeface="+mn-ea"/>
                <a:cs typeface="+mn-cs"/>
              </a:rPr>
              <a:t>In the trigeminocervical complex, CGRP acts on second-order neurons to activate spinothalamic pathways </a:t>
            </a:r>
            <a:endParaRPr kumimoji="0" lang="en-US" sz="1400" b="0" i="0" u="none" strike="noStrike" kern="1200" cap="none" spc="0" normalizeH="0" baseline="0" noProof="0" dirty="0">
              <a:ln>
                <a:noFill/>
              </a:ln>
              <a:solidFill>
                <a:srgbClr val="7E13E3">
                  <a:lumMod val="50000"/>
                </a:srgbClr>
              </a:solidFill>
              <a:effectLst/>
              <a:uLnTx/>
              <a:uFillTx/>
              <a:latin typeface="News Gothic MT"/>
              <a:ea typeface="+mn-ea"/>
              <a:cs typeface="+mn-cs"/>
            </a:endParaRPr>
          </a:p>
        </p:txBody>
      </p:sp>
    </p:spTree>
    <p:extLst>
      <p:ext uri="{BB962C8B-B14F-4D97-AF65-F5344CB8AC3E}">
        <p14:creationId xmlns:p14="http://schemas.microsoft.com/office/powerpoint/2010/main" val="3913440010"/>
      </p:ext>
    </p:extLst>
  </p:cSld>
  <p:clrMapOvr>
    <a:masterClrMapping/>
  </p:clrMapOvr>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1923</TotalTime>
  <Words>3534</Words>
  <Application>Microsoft Office PowerPoint</Application>
  <PresentationFormat>On-screen Show (16:9)</PresentationFormat>
  <Paragraphs>266</Paragraphs>
  <Slides>19</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News Gothic MT</vt:lpstr>
      <vt:lpstr>Office Theme</vt:lpstr>
      <vt:lpstr>1_Office Theme</vt:lpstr>
      <vt:lpstr>*Calcitonin gene-related peptide</vt:lpstr>
      <vt:lpstr>What is Calcitonin Gene-Related Peptide (CGRP)?</vt:lpstr>
      <vt:lpstr>More about CGRP: Discovery and structure</vt:lpstr>
      <vt:lpstr>Where does CGRP bind?</vt:lpstr>
      <vt:lpstr>Where are CGRP and its receptors located? </vt:lpstr>
      <vt:lpstr>Where are CGRP and CGRP receptors in the trigeminal ganglion?</vt:lpstr>
      <vt:lpstr>CGRP: A ROLE IN MIGRAINE? </vt:lpstr>
      <vt:lpstr>CGRP is a potent vasodilator of cerebral arteries</vt:lpstr>
      <vt:lpstr>CGRP and the trigeminovascular system</vt:lpstr>
      <vt:lpstr>Trigeminal ganglion stimulation increases CGRP in the cranial circulation</vt:lpstr>
      <vt:lpstr>CGRP levels are increased in migraine sufferers</vt:lpstr>
      <vt:lpstr>Triptans suppress CGRP release from trigeminal nerves</vt:lpstr>
      <vt:lpstr>Acute treatment with CGRP receptor blockers provides relief of migraine headache</vt:lpstr>
      <vt:lpstr>CGRP plays a pivotal role in migraine</vt:lpstr>
      <vt:lpstr>PROPOSED SITE OF ACTION OF MIGRAINE THERAPIES</vt:lpstr>
      <vt:lpstr>Do CGRP-targeted agents need to cross the blood-brain barrier? </vt:lpstr>
      <vt:lpstr>Do CGRP-targeted agents need to cross the blood-brain barrier? </vt:lpstr>
      <vt:lpstr>CGRP and CGRP receptor antagonists do not act centrally for clinical effect</vt:lpstr>
      <vt:lpstr>CGRP and its receptor: 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Jane</cp:lastModifiedBy>
  <cp:revision>172</cp:revision>
  <dcterms:created xsi:type="dcterms:W3CDTF">2010-04-12T23:12:02Z</dcterms:created>
  <dcterms:modified xsi:type="dcterms:W3CDTF">2017-05-23T13:16:16Z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