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3"/>
  </p:notesMasterIdLst>
  <p:sldIdLst>
    <p:sldId id="277" r:id="rId6"/>
    <p:sldId id="278" r:id="rId7"/>
    <p:sldId id="257" r:id="rId8"/>
    <p:sldId id="259" r:id="rId9"/>
    <p:sldId id="260" r:id="rId10"/>
    <p:sldId id="261" r:id="rId11"/>
    <p:sldId id="263" r:id="rId12"/>
    <p:sldId id="279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 autoAdjust="0"/>
    <p:restoredTop sz="94660"/>
  </p:normalViewPr>
  <p:slideViewPr>
    <p:cSldViewPr snapToGrid="0" snapToObjects="1">
      <p:cViewPr>
        <p:scale>
          <a:sx n="97" d="100"/>
          <a:sy n="97" d="100"/>
        </p:scale>
        <p:origin x="-440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70" d="100"/>
          <a:sy n="170" d="100"/>
        </p:scale>
        <p:origin x="378" y="-32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15BB-A749-47CF-8EA4-EF822D2312D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E6583-4394-4BDC-A028-F255DCCB1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7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raines.org/new/newwho01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Migraine is common</a:t>
            </a:r>
          </a:p>
          <a:p>
            <a:r>
              <a:rPr lang="en-GB" sz="1000" dirty="0"/>
              <a:t>According to the World Health Organization, migraine is the most prevalent disabling neurological</a:t>
            </a:r>
          </a:p>
          <a:p>
            <a:r>
              <a:rPr lang="en-GB" sz="1000" dirty="0"/>
              <a:t>disorder. Although prevalence rates vary, in European and North American studies, migraine was estimated to affect about 1 in 7 people. Probably in all regions, women are up to 3 times more likely to be affected than men.</a:t>
            </a:r>
          </a:p>
          <a:p>
            <a:endParaRPr lang="en-GB" sz="1000" dirty="0"/>
          </a:p>
          <a:p>
            <a:r>
              <a:rPr lang="en-GB" sz="1000" dirty="0"/>
              <a:t>In the latest report from the Global Burden of Disease Study, GBD 2015, migraine is among the top 10 causes (number 7) for years lived with disability.</a:t>
            </a:r>
          </a:p>
          <a:p>
            <a:endParaRPr lang="en-GB" sz="1000" dirty="0"/>
          </a:p>
          <a:p>
            <a:r>
              <a:rPr lang="en-GB" sz="900" dirty="0"/>
              <a:t>References</a:t>
            </a:r>
          </a:p>
          <a:p>
            <a:r>
              <a:rPr lang="en-GB" sz="900" dirty="0"/>
              <a:t>World Health Organization. Headache Disorders and Public Health. Education and Management Implications. Available at </a:t>
            </a:r>
            <a:r>
              <a:rPr lang="en-GB" sz="900" dirty="0">
                <a:hlinkClick r:id="rId3"/>
              </a:rPr>
              <a:t>http://www.migraines.org/new/newwho01.htm</a:t>
            </a:r>
            <a:endParaRPr lang="en-GB" sz="900" dirty="0"/>
          </a:p>
          <a:p>
            <a:r>
              <a:rPr lang="en-GB" sz="900" dirty="0"/>
              <a:t>GBD 2015 Disease and Injury Incidence and Prevalence Collaborators. Global, regional, and national incidence, prevalence, and years lived with disability for 310 diseases and injuries, 1990–2015: a systematic analysis for the Global Burden of Disease Study 2015. Lancet 2016;388:1545.</a:t>
            </a:r>
          </a:p>
          <a:p>
            <a:pPr marL="228600" indent="-228600">
              <a:buAutoNum type="arabicPeriod"/>
            </a:pPr>
            <a:endParaRPr lang="en-GB" sz="1000" dirty="0"/>
          </a:p>
          <a:p>
            <a:endParaRPr lang="en-GB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Migraine is disabling</a:t>
            </a:r>
          </a:p>
          <a:p>
            <a:r>
              <a:rPr lang="en-GB" sz="1000" dirty="0"/>
              <a:t>Latest data from the Adelphi Migraine US Disease Specific Programme (2014) highlights this; pain, nausea and photophobia were key symptoms associated with migraine that significantly impacted patients’ lifestyle.</a:t>
            </a:r>
          </a:p>
          <a:p>
            <a:endParaRPr lang="en-GB" sz="1000" dirty="0"/>
          </a:p>
          <a:p>
            <a:r>
              <a:rPr lang="en-GB" sz="900" dirty="0"/>
              <a:t>Reference</a:t>
            </a:r>
          </a:p>
          <a:p>
            <a:r>
              <a:rPr lang="en-GB" sz="900" dirty="0"/>
              <a:t>1. Ford J et al. EHMTIC 2016, Glasgow 15-18 September, 2016. Abstract 173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7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Migraine is disabling</a:t>
            </a:r>
          </a:p>
          <a:p>
            <a:r>
              <a:rPr lang="en-GB" sz="1000" dirty="0"/>
              <a:t>Updated data from the US National Center for Health Statistics show that migraine is a leading cause of outpatient and emergency visits. Headache or pain in the head was the 4</a:t>
            </a:r>
            <a:r>
              <a:rPr lang="en-GB" sz="1000" baseline="30000" dirty="0"/>
              <a:t>th</a:t>
            </a:r>
            <a:r>
              <a:rPr lang="en-GB" sz="1000" dirty="0"/>
              <a:t> leading cause of visits to the emergency department, accounting for 3.1% of all visits. In ambulatory care settings, more than half of all visits for migraine were in primary care.</a:t>
            </a:r>
          </a:p>
          <a:p>
            <a:endParaRPr lang="en-GB" dirty="0"/>
          </a:p>
          <a:p>
            <a:r>
              <a:rPr lang="en-GB" sz="900" dirty="0"/>
              <a:t>Reference </a:t>
            </a:r>
          </a:p>
          <a:p>
            <a:r>
              <a:rPr lang="en-GB" sz="900" dirty="0"/>
              <a:t>Burch RC et al. The prevalence and burden of migraine and severe headache in the United States: updated statistics from government health surveillance studies. Headache 2015;55:21.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4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Migraine is costly</a:t>
            </a:r>
          </a:p>
          <a:p>
            <a:r>
              <a:rPr lang="en-GB" sz="1000" dirty="0"/>
              <a:t>Studies in Europe have highlighted the cost of migraine to healthcare budgets.</a:t>
            </a:r>
          </a:p>
          <a:p>
            <a:r>
              <a:rPr lang="en-GB" sz="1000" dirty="0"/>
              <a:t>Based on estimates from the EuroLight Project, a cross-sectional survey in 8 European countries (55% of the EU adult population), the total annual cost of migraine in the EU was €111 billion. In the UK, the cost of migraine to the National Health Service has been estimated at £150 million per year.</a:t>
            </a:r>
          </a:p>
          <a:p>
            <a:endParaRPr lang="en-GB" sz="1000" dirty="0"/>
          </a:p>
          <a:p>
            <a:r>
              <a:rPr lang="en-GB" sz="1000" dirty="0"/>
              <a:t>Yet while migraine is a key driver of economic loss to healthcare budgets, funding for management and research is among the least of all neurological disorders. </a:t>
            </a:r>
          </a:p>
          <a:p>
            <a:endParaRPr lang="en-GB" sz="1000" dirty="0"/>
          </a:p>
          <a:p>
            <a:r>
              <a:rPr lang="en-US" sz="900" dirty="0"/>
              <a:t>References </a:t>
            </a:r>
          </a:p>
          <a:p>
            <a:r>
              <a:rPr lang="en-US" sz="900" dirty="0"/>
              <a:t>Linde M et al.</a:t>
            </a:r>
            <a:r>
              <a:rPr lang="en-GB" sz="900" dirty="0"/>
              <a:t> The cost of headache disorders in Europe: the Eurolight project.</a:t>
            </a:r>
            <a:r>
              <a:rPr lang="en-US" sz="900" dirty="0"/>
              <a:t> Eur J Neurol 2012;19:703.</a:t>
            </a:r>
          </a:p>
          <a:p>
            <a:r>
              <a:rPr lang="en-US" sz="900" dirty="0"/>
              <a:t>Shapiro RE, Goadsby PJ. </a:t>
            </a:r>
            <a:r>
              <a:rPr lang="en-GB" sz="900" dirty="0"/>
              <a:t>The long drought: the dearth of public funding for headache research. </a:t>
            </a:r>
            <a:r>
              <a:rPr lang="en-US" sz="900" dirty="0"/>
              <a:t>Cephalalgia 2007;27:991-4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6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Migraine is underdiagnosed</a:t>
            </a:r>
          </a:p>
          <a:p>
            <a:r>
              <a:rPr lang="en-GB" sz="1000" dirty="0"/>
              <a:t>Data from the American Migraine Prevalence and Prevention study highlight the extent of the problem. In a survey of 162,576 subjects, only slightly more than half of those reporting migraine (56%) had ever received a medical diagnosis. </a:t>
            </a:r>
          </a:p>
          <a:p>
            <a:endParaRPr lang="en-GB" dirty="0"/>
          </a:p>
          <a:p>
            <a:r>
              <a:rPr lang="en-GB" sz="900" dirty="0"/>
              <a:t>Reference</a:t>
            </a:r>
          </a:p>
          <a:p>
            <a:r>
              <a:rPr lang="en-US" sz="900" dirty="0"/>
              <a:t>Diamond S et al. </a:t>
            </a:r>
            <a:r>
              <a:rPr lang="en-GB" sz="900" dirty="0"/>
              <a:t>Patterns of diagnosis and acute and preventive treatment for migraine in the United States: results from the American Migraine Prevalence and Prevention study. Headache 2007;47:355.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4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Migraine is undertreated</a:t>
            </a:r>
          </a:p>
          <a:p>
            <a:r>
              <a:rPr lang="en-GB" sz="1000" dirty="0"/>
              <a:t>In the American Migraine Prevalence and Prevention study (n=162,576), 98% with migraine reported the use of acute treatments, which was over the counter medications for half. Only 1 in 8 received preventive migraine medications, mostly prescribed by the primary care physician.  </a:t>
            </a:r>
          </a:p>
          <a:p>
            <a:endParaRPr lang="en-GB" dirty="0"/>
          </a:p>
          <a:p>
            <a:r>
              <a:rPr lang="en-GB" sz="900" dirty="0"/>
              <a:t>Reference</a:t>
            </a:r>
          </a:p>
          <a:p>
            <a:r>
              <a:rPr lang="en-GB" sz="900" dirty="0"/>
              <a:t>Diamond S et al. Patterns of diagnosis and acute and preventive treatment for migraine in the United States: results from the American Migraine Prevalence and Prevention study. Headache 2007;47:355.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0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Low adherence with current preventive therapy</a:t>
            </a:r>
          </a:p>
          <a:p>
            <a:r>
              <a:rPr lang="en-GB" sz="1000" dirty="0"/>
              <a:t>Retrospective claims analysis of a US claim database (Truven MarketScan® Databases) was used to identify patients ≥18 years with chronic migraine who initiated an oral migraine-preventive medication (antidepressants, beta blockers, or anticonvulsants) between January 1, 2008 and September 30, 2012. In total, 8,688 subjects with chronic migraine met the study criteria. </a:t>
            </a:r>
          </a:p>
          <a:p>
            <a:r>
              <a:rPr lang="en-GB" sz="1000" dirty="0"/>
              <a:t>Regardless of medication type, adherence was low at 6 months (26-29%) and had worsened by 12 months (17-20%). </a:t>
            </a:r>
          </a:p>
          <a:p>
            <a:endParaRPr lang="en-GB" dirty="0"/>
          </a:p>
          <a:p>
            <a:r>
              <a:rPr lang="en-GB" sz="900" dirty="0"/>
              <a:t>Reference</a:t>
            </a:r>
          </a:p>
          <a:p>
            <a:r>
              <a:rPr lang="en-GB" sz="900" dirty="0"/>
              <a:t>Hepp Z et al. Adherence to oral migraine-preventive medications among patients with chronic migraine. Cephalalgia 2015;35:478.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0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Reasons for poor adherence</a:t>
            </a:r>
          </a:p>
          <a:p>
            <a:r>
              <a:rPr lang="en-GB" sz="1000" dirty="0"/>
              <a:t>The second international burden of migraine study (IBMS-II) investigated patterns of preventive medication use in a survey of 1,165 individuals with episodic migraine (EM) and chronic migraine (CM). Only 28% of those with EM and 45% of those with CM were currently using preventive medication. Side effects with treatment and lack of efficacy were the two key drivers of treatment discontinuation across all types of medication used. </a:t>
            </a:r>
          </a:p>
          <a:p>
            <a:endParaRPr lang="en-GB" dirty="0"/>
          </a:p>
          <a:p>
            <a:r>
              <a:rPr lang="en-GB" sz="900" dirty="0"/>
              <a:t>References</a:t>
            </a:r>
          </a:p>
          <a:p>
            <a:r>
              <a:rPr lang="en-GB" sz="900" dirty="0"/>
              <a:t>Blumenfeld AM et al. Patterns of use and reasons for discontinuation of prophylactic medications for episodic migraine and chronic migraine: results from the second international burden of migraine study (IBMS-II). Headache 2013;53:644.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6583-4394-4BDC-A028-F255DCCB16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5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7156" y="90405"/>
            <a:ext cx="45719" cy="4601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0904" y="4685596"/>
            <a:ext cx="1637681" cy="34019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559606"/>
            <a:ext cx="9144000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5415" y="123903"/>
            <a:ext cx="8673170" cy="396488"/>
          </a:xfrm>
        </p:spPr>
        <p:txBody>
          <a:bodyPr>
            <a:noAutofit/>
          </a:bodyPr>
          <a:lstStyle>
            <a:lvl1pPr algn="l">
              <a:defRPr sz="2000" b="0" spc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35414" y="917575"/>
            <a:ext cx="8673171" cy="3443288"/>
          </a:xfrm>
        </p:spPr>
        <p:txBody>
          <a:bodyPr>
            <a:normAutofit/>
          </a:bodyPr>
          <a:lstStyle>
            <a:lvl1pPr marL="0" indent="0">
              <a:buNone/>
              <a:defRPr sz="1100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35414" y="4686300"/>
            <a:ext cx="6473903" cy="339725"/>
          </a:xfrm>
        </p:spPr>
        <p:txBody>
          <a:bodyPr lIns="0" tIns="0" bIns="0" anchor="ctr" anchorCtr="0">
            <a:noAutofit/>
          </a:bodyPr>
          <a:lstStyle>
            <a:lvl1pPr marL="0" indent="0">
              <a:lnSpc>
                <a:spcPct val="70000"/>
              </a:lnSpc>
              <a:buNone/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6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0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2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6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2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741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5752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59341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286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65069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64867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9925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94176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9932"/>
            <a:ext cx="7070436" cy="34636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2326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  <p:sldLayoutId id="2147493483" r:id="rId16"/>
    <p:sldLayoutId id="2147493484" r:id="rId17"/>
    <p:sldLayoutId id="2147493485" r:id="rId18"/>
    <p:sldLayoutId id="2147493486" r:id="rId19"/>
    <p:sldLayoutId id="2147493487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64678"/>
            <a:ext cx="5002260" cy="108527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why we need new therapeutic approaches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18730"/>
            <a:ext cx="5818139" cy="1423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Migraine Prevention: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00485" y="3064617"/>
            <a:ext cx="4556606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" y="0"/>
            <a:ext cx="9144000" cy="1662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5" y="323997"/>
            <a:ext cx="3866765" cy="8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 is undertreated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6691" y="1149089"/>
            <a:ext cx="3751616" cy="2399874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World-wide, about 50% of people with migraine are self-medicating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In the AMPP study of migraine treatment: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49% used OTC medication only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29% used prescription and OTC medication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Only 1 in 8 received preventive therapy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Ref: WHO Atlas of headache disorders and resources in the world 2011; Diamond S et al. Headache 2007;47:355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5895" y="1152971"/>
            <a:ext cx="420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Prescription of migraine medication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Migraine-Treat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70" y="1706206"/>
            <a:ext cx="4692318" cy="26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aims of treatment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Ref: </a:t>
            </a:r>
            <a:r>
              <a:rPr lang="en-US" dirty="0" err="1"/>
              <a:t>Giamberardino</a:t>
            </a:r>
            <a:r>
              <a:rPr lang="en-US" dirty="0"/>
              <a:t> MA &amp; </a:t>
            </a:r>
            <a:r>
              <a:rPr lang="en-US" dirty="0" err="1"/>
              <a:t>Martelletti</a:t>
            </a:r>
            <a:r>
              <a:rPr lang="en-US" dirty="0"/>
              <a:t> P.  Expert Opin Emerg Drugs 2015;20:137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7832"/>
              </p:ext>
            </p:extLst>
          </p:nvPr>
        </p:nvGraphicFramePr>
        <p:xfrm>
          <a:off x="609600" y="1090707"/>
          <a:ext cx="7402285" cy="286545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07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4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171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Acute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09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Preventive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09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Goal: complete pain relief/improvement after 2 hours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Goal: to reduce the frequency and severity of attacks by at least 50%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171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Relief of associated 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Reduce duration of attacks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71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Restoration of normal functioning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Improve responsiveness to acute therapy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71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Prevention of recurrence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Prevent medication overuse headache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71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Consistent efficacy in 2-3 attacks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Improve function and reduce</a:t>
                      </a:r>
                      <a:r>
                        <a:rPr lang="en-US" sz="1200" baseline="0" dirty="0"/>
                        <a:t> disability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71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Sustained pain relief within 24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7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guidelines for migraine management exist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5415" y="4686300"/>
            <a:ext cx="6256526" cy="33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Refs: Silberstein SD et al. Neurology 2012;78:1337; Canadian Headache Society Prophylactic Guidelines Development Group. Can J Neurol Sci 2012; 39(2 Suppl 2):S1; Bendtsen L et al. J Headache Pain 2012;13 Suppl 1:S1; NICE Clinical Guideline 150; SIGN Quick reference guide 107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8391"/>
              </p:ext>
            </p:extLst>
          </p:nvPr>
        </p:nvGraphicFramePr>
        <p:xfrm>
          <a:off x="2055812" y="1044569"/>
          <a:ext cx="5098634" cy="30530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11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Year of publication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09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Guideline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09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American Headache Society and American Academy of Neurology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Canadian Headache Society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Danish Headache Society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8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 rot="10800000">
            <a:off x="0" y="661939"/>
            <a:ext cx="4872182" cy="3886970"/>
          </a:xfrm>
          <a:prstGeom prst="trapezoid">
            <a:avLst>
              <a:gd name="adj" fmla="val 178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661939"/>
            <a:ext cx="1785698" cy="3886971"/>
          </a:xfrm>
          <a:prstGeom prst="rect">
            <a:avLst/>
          </a:prstGeom>
          <a:solidFill>
            <a:srgbClr val="CB9E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guidelines for migraine management exist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6171" y="1501591"/>
            <a:ext cx="4162413" cy="2191599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Discordance in some areas: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Methodology for appraisal and classification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Inconsistent appraisal of risk-benefit profile for treatment options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7030A0"/>
                </a:solidFill>
              </a:rPr>
              <a:t>Need for uniform, consistent up-to-date guidelines endorsed by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546" y="1986038"/>
            <a:ext cx="3284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BUT</a:t>
            </a:r>
            <a:r>
              <a:rPr lang="is-IS" sz="8000" b="1" dirty="0">
                <a:solidFill>
                  <a:schemeClr val="bg1"/>
                </a:solidFill>
              </a:rPr>
              <a:t>…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current preventive therapies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4650" y="1313933"/>
            <a:ext cx="4754699" cy="2069302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Most treatments come from other therapeutic areas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There are safety and tolerability issues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Efficacy is modest, requiring frequent administration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Co-morbidities (e.g. hypertension and depression) can restrict therapeutic options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Ref: Evers S et al. Eur J Neurol 2009;16:968; Blumenfeld AM et al. Headache 2013;53:644; Berger A et al. Pain Pract 2012;12:541; Buse DC et al. Neurol Neurosurg Psychiatry 2010;31:428.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48239" y="1306462"/>
            <a:ext cx="0" cy="2076773"/>
          </a:xfrm>
          <a:prstGeom prst="line">
            <a:avLst/>
          </a:prstGeom>
          <a:ln w="9525" cmpd="sng">
            <a:solidFill>
              <a:srgbClr val="5F0E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adherence with current preventive therapy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00013" y="3366725"/>
            <a:ext cx="5543975" cy="960967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Retrospective claims analysis of a US claim database for 8,688 chronic migraine patients</a:t>
            </a:r>
          </a:p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Regardless</a:t>
            </a:r>
            <a:r>
              <a:rPr lang="en-US" sz="1400" dirty="0">
                <a:solidFill>
                  <a:srgbClr val="000000"/>
                </a:solidFill>
              </a:rPr>
              <a:t> of medication used, adherence was low among oral migraine-preventive medications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Ref: Hepp Z et al. Cephalalgia 2015;35:478 </a:t>
            </a:r>
          </a:p>
        </p:txBody>
      </p:sp>
      <p:pic>
        <p:nvPicPr>
          <p:cNvPr id="5" name="Picture 4" descr="Adher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5" y="708260"/>
            <a:ext cx="6059611" cy="25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poor adherence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7443" y="884060"/>
            <a:ext cx="6869115" cy="368178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Side-effects and lack of efficacy are the key drivers of suboptimal adherence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Ref: Blumenfeld AM et al.  Headache 2013;53:644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37443" y="4119905"/>
            <a:ext cx="6869115" cy="27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Reasons reported by patients for discontinuation of preventive medication</a:t>
            </a:r>
          </a:p>
        </p:txBody>
      </p:sp>
      <p:pic>
        <p:nvPicPr>
          <p:cNvPr id="6" name="Picture 5" descr="Reasons-for-poor-adher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1340947"/>
            <a:ext cx="6870023" cy="28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unmet needs in migraine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1999" y="1318484"/>
            <a:ext cx="4040003" cy="2625973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Underdiagnosis and undertreatment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Lack of concordance between guidelines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Issues with available preventive strategies, specifically efficacy and tolerability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Long-term adherence can be problematic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Co-morbidities can restrict treatment choice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20447" y="1318485"/>
            <a:ext cx="0" cy="2551280"/>
          </a:xfrm>
          <a:prstGeom prst="line">
            <a:avLst/>
          </a:prstGeom>
          <a:ln w="9525" cmpd="sng">
            <a:solidFill>
              <a:srgbClr val="5F0E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9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THE BURDEN OF MIGRAINE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" y="0"/>
            <a:ext cx="9144000" cy="1662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05" y="323997"/>
            <a:ext cx="3866765" cy="8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9941" y="994754"/>
            <a:ext cx="2758119" cy="484422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Migraine is a </a:t>
            </a:r>
            <a:r>
              <a:rPr lang="en-US" sz="1400" dirty="0" smtClean="0">
                <a:solidFill>
                  <a:schemeClr val="tx1"/>
                </a:solidFill>
              </a:rPr>
              <a:t>cyclic disorder </a:t>
            </a:r>
            <a:r>
              <a:rPr lang="en-US" sz="1400" dirty="0">
                <a:solidFill>
                  <a:schemeClr val="tx1"/>
                </a:solidFill>
              </a:rPr>
              <a:t>characterized by: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9941" y="1543679"/>
            <a:ext cx="1473417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Headache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Photophobia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Phonophobia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Osmophobia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Allodynia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Nausea/vomiting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Aura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97623" y="1162389"/>
            <a:ext cx="1910305" cy="26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14" y="123903"/>
            <a:ext cx="8673170" cy="396488"/>
          </a:xfrm>
        </p:spPr>
        <p:txBody>
          <a:bodyPr/>
          <a:lstStyle/>
          <a:p>
            <a:r>
              <a:rPr lang="en-US" dirty="0"/>
              <a:t>Migraine is common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232" y="995769"/>
            <a:ext cx="3028950" cy="663169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According to US data, migraine is more common than diabetes, epilepsy and asthma combined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Refs: Steiner TJ et al. J Headache &amp; Pain 2013, 14:1; World Health Organization. Atlas of headache disorders and resources in the world 2011.</a:t>
            </a:r>
          </a:p>
          <a:p>
            <a:r>
              <a:rPr lang="en-US" dirty="0"/>
              <a:t>Headache Disorders – not respected, not resourced. All-Party Parliamentary Group on Primary Headache Disorders. 2010;</a:t>
            </a:r>
          </a:p>
          <a:p>
            <a:r>
              <a:rPr lang="en-US" dirty="0">
                <a:solidFill>
                  <a:srgbClr val="7F7F7F"/>
                </a:solidFill>
              </a:rPr>
              <a:t>www.cdc.gov/nedss; www.arthritis.org; www.census.gov; Hauser WA et al. Epilepsia 1993;34:453.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28625" y="995769"/>
            <a:ext cx="3595688" cy="2922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In world-wide terms migraine</a:t>
            </a:r>
            <a:r>
              <a:rPr lang="is-IS" sz="1400" b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Is the 3</a:t>
            </a:r>
            <a:r>
              <a:rPr lang="en-US" sz="1400" baseline="30000" dirty="0">
                <a:solidFill>
                  <a:srgbClr val="000000"/>
                </a:solidFill>
              </a:rPr>
              <a:t>rd</a:t>
            </a:r>
            <a:r>
              <a:rPr lang="en-US" sz="1400" dirty="0">
                <a:solidFill>
                  <a:srgbClr val="000000"/>
                </a:solidFill>
              </a:rPr>
              <a:t> most common disease</a:t>
            </a:r>
          </a:p>
          <a:p>
            <a:pPr marL="171450" indent="-1714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Affects about 1 in 7 people</a:t>
            </a:r>
          </a:p>
          <a:p>
            <a:pPr marL="171450" indent="-1714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Is 3 times more common in women than men </a:t>
            </a:r>
          </a:p>
        </p:txBody>
      </p:sp>
      <p:pic>
        <p:nvPicPr>
          <p:cNvPr id="5" name="Picture 4" descr="Migraine-is-comm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52" y="1961686"/>
            <a:ext cx="3877949" cy="21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 is disabling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3431" y="1544096"/>
            <a:ext cx="2950882" cy="24470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</a:rPr>
              <a:t>Real-world data from the Adelphi Migraine US Disease Specific Program (2014) show that pain, nausea and photophobia were the key symptoms reported by patients as impacting their work and lifestyle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Ref:  Ford J et al. EHMTIC 2016, Glasgow 15-18 September 2016. Abstract 173</a:t>
            </a:r>
          </a:p>
        </p:txBody>
      </p:sp>
      <p:pic>
        <p:nvPicPr>
          <p:cNvPr id="5" name="Picture 4" descr="Bothersome-sympto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45" y="603250"/>
            <a:ext cx="4767084" cy="37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 is disabling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49" y="1212802"/>
            <a:ext cx="3377097" cy="26405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</a:rPr>
              <a:t>Migraine attacks account for </a:t>
            </a:r>
            <a:r>
              <a:rPr lang="en-US" sz="1400" b="1" dirty="0">
                <a:solidFill>
                  <a:srgbClr val="000000"/>
                </a:solidFill>
              </a:rPr>
              <a:t>about 5% of an average person’s life</a:t>
            </a:r>
            <a:r>
              <a:rPr lang="en-US" sz="1400" dirty="0">
                <a:solidFill>
                  <a:srgbClr val="000000"/>
                </a:solidFill>
              </a:rPr>
              <a:t>; the percentage is substantially higher in those with severe chronic migraine</a:t>
            </a:r>
          </a:p>
          <a:p>
            <a:pPr>
              <a:lnSpc>
                <a:spcPct val="110000"/>
              </a:lnSpc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</a:rPr>
              <a:t>Depression is </a:t>
            </a:r>
            <a:r>
              <a:rPr lang="en-US" sz="1400" b="1" dirty="0">
                <a:solidFill>
                  <a:srgbClr val="000000"/>
                </a:solidFill>
              </a:rPr>
              <a:t>3 times more common </a:t>
            </a:r>
            <a:r>
              <a:rPr lang="en-US" sz="1400" dirty="0">
                <a:solidFill>
                  <a:srgbClr val="000000"/>
                </a:solidFill>
              </a:rPr>
              <a:t>in people with migraine or severe headaches than in healthy individuals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Refs: Steiner TJ et al. J Headache &amp; Pain 2013, 14:1; </a:t>
            </a:r>
          </a:p>
          <a:p>
            <a:r>
              <a:rPr lang="en-US" dirty="0"/>
              <a:t>World Health Organization. Headache disorders. Fact sheet no.277, 2012;</a:t>
            </a:r>
          </a:p>
          <a:p>
            <a:r>
              <a:rPr lang="en-US" dirty="0"/>
              <a:t>Burch RC et al. Headache 2015;55:21.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446965" y="1121539"/>
            <a:ext cx="3776396" cy="8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In the USA, headache or pain in the head is the 4</a:t>
            </a:r>
            <a:r>
              <a:rPr lang="en-US" sz="1400" b="1" baseline="30000" dirty="0">
                <a:solidFill>
                  <a:schemeClr val="accent6">
                    <a:lumMod val="50000"/>
                  </a:schemeClr>
                </a:solidFill>
              </a:rPr>
              <a:t>th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leading cause of visits to the emergency department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99262" y="2025443"/>
            <a:ext cx="1805923" cy="1805923"/>
            <a:chOff x="5465234" y="1701030"/>
            <a:chExt cx="1933863" cy="19338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5234" y="1701030"/>
              <a:ext cx="1933863" cy="193386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03028" y="2481277"/>
              <a:ext cx="751380" cy="36494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3.1%</a:t>
              </a:r>
            </a:p>
          </p:txBody>
        </p:sp>
      </p:grpSp>
      <p:sp>
        <p:nvSpPr>
          <p:cNvPr id="9" name="Text Placeholder 4"/>
          <p:cNvSpPr txBox="1">
            <a:spLocks/>
          </p:cNvSpPr>
          <p:nvPr/>
        </p:nvSpPr>
        <p:spPr>
          <a:xfrm>
            <a:off x="6530028" y="2584821"/>
            <a:ext cx="2271072" cy="1227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Migraines/headaches account for 3.1% of all visits to emergency departments</a:t>
            </a:r>
          </a:p>
        </p:txBody>
      </p:sp>
    </p:spTree>
    <p:extLst>
      <p:ext uri="{BB962C8B-B14F-4D97-AF65-F5344CB8AC3E}">
        <p14:creationId xmlns:p14="http://schemas.microsoft.com/office/powerpoint/2010/main" val="34690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 is costly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413" y="1306987"/>
            <a:ext cx="4063741" cy="2353595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EuroLight Project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Cross-sectional survey in 8 countries (55% of EU adult population)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Mean per-person annual costs were €1222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Total annual cost of migraine in EU: </a:t>
            </a:r>
            <a:r>
              <a:rPr lang="en-US" sz="1400" b="1" dirty="0">
                <a:solidFill>
                  <a:srgbClr val="3F0972"/>
                </a:solidFill>
              </a:rPr>
              <a:t>€111 billion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Refs: Linde M et al. Eur J Neurol 2012;19:703; Steiner TJ et al. Cephalalgia 2003;23:519;</a:t>
            </a:r>
          </a:p>
          <a:p>
            <a:r>
              <a:rPr lang="en-US" dirty="0"/>
              <a:t>Headache Disorders – not respected, not resourced. All-Party Parliamentary Group on Primary Headache Disorders. 2010;</a:t>
            </a:r>
          </a:p>
          <a:p>
            <a:r>
              <a:rPr lang="en-US" dirty="0"/>
              <a:t>Shapiro RE &amp;  Goadsby PJ. Cephalalgia 2007;27:991-4.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04766" y="1306987"/>
            <a:ext cx="4243287" cy="2503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In the UK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25 million days are lost from work or school each year because of migraine, costing £2.25 billion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cost to the NHS is £150 million per year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Despite its economic impact, migraine is the least publicly funded of all neurological illnesses</a:t>
            </a:r>
          </a:p>
        </p:txBody>
      </p:sp>
    </p:spTree>
    <p:extLst>
      <p:ext uri="{BB962C8B-B14F-4D97-AF65-F5344CB8AC3E}">
        <p14:creationId xmlns:p14="http://schemas.microsoft.com/office/powerpoint/2010/main" val="41951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WITH CURRENT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" y="0"/>
            <a:ext cx="9144000" cy="1662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05" y="323997"/>
            <a:ext cx="3866765" cy="8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 is underdiagnosed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0474" y="1635442"/>
            <a:ext cx="4943052" cy="2062498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World-wide, 60% of individuals with migraine are not professionally diagnosed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Less than 50% of patients consult a clinician 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There is a lack of professional training: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 ~ 4 hours are allocated to undergraduate training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 ~ 10 hours are allocated for specialist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Ref:WHO Atlas of headache disorders and resources in the world 2011; Pavone E et al. Cephalalgia. 2007;27:1000-4;</a:t>
            </a:r>
          </a:p>
          <a:p>
            <a:r>
              <a:rPr lang="en-US" dirty="0"/>
              <a:t>Diamond S et al. Headache 2007;47:355.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00474" y="1486654"/>
            <a:ext cx="4943052" cy="0"/>
          </a:xfrm>
          <a:prstGeom prst="line">
            <a:avLst/>
          </a:prstGeom>
          <a:ln w="9525" cmpd="sng">
            <a:solidFill>
              <a:srgbClr val="5F0E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00474" y="3742809"/>
            <a:ext cx="4943052" cy="0"/>
          </a:xfrm>
          <a:prstGeom prst="line">
            <a:avLst/>
          </a:prstGeom>
          <a:ln w="9525" cmpd="sng">
            <a:solidFill>
              <a:srgbClr val="5F0E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6900DB"/>
      </a:hlink>
      <a:folHlink>
        <a:srgbClr val="D0B9F8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1039</TotalTime>
  <Words>1825</Words>
  <Application>Microsoft Office PowerPoint</Application>
  <PresentationFormat>On-screen Show (16:9)</PresentationFormat>
  <Paragraphs>196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why we need new therapeutic approaches</vt:lpstr>
      <vt:lpstr>THE BURDEN OF MIGRAINE</vt:lpstr>
      <vt:lpstr>Migraine</vt:lpstr>
      <vt:lpstr>Migraine is common</vt:lpstr>
      <vt:lpstr>Migraine is disabling</vt:lpstr>
      <vt:lpstr>Migraine is disabling</vt:lpstr>
      <vt:lpstr>Migraine is costly</vt:lpstr>
      <vt:lpstr>ISSUES WITH CURRENT MANAGEMENT</vt:lpstr>
      <vt:lpstr>Migraine is underdiagnosed</vt:lpstr>
      <vt:lpstr>Migraine is undertreated</vt:lpstr>
      <vt:lpstr>The aims of treatment</vt:lpstr>
      <vt:lpstr>Multiple guidelines for migraine management exist</vt:lpstr>
      <vt:lpstr>Multiple guidelines for migraine management exist</vt:lpstr>
      <vt:lpstr>Limitations of current preventive therapies</vt:lpstr>
      <vt:lpstr>Low adherence with current preventive therapy</vt:lpstr>
      <vt:lpstr>Reasons for poor adherence</vt:lpstr>
      <vt:lpstr>The unmet needs in migraine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Sue Tungate</cp:lastModifiedBy>
  <cp:revision>107</cp:revision>
  <dcterms:created xsi:type="dcterms:W3CDTF">2010-04-12T23:12:02Z</dcterms:created>
  <dcterms:modified xsi:type="dcterms:W3CDTF">2016-11-14T14:17:34Z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